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19B7BF0-3F7D-424A-895E-F469EF832E63}">
  <a:tblStyle styleId="{C19B7BF0-3F7D-424A-895E-F469EF832E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slide" Target="slides/slide38.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46" Type="http://schemas.openxmlformats.org/officeDocument/2006/relationships/slide" Target="slides/slide40.xml"/><Relationship Id="rId23" Type="http://schemas.openxmlformats.org/officeDocument/2006/relationships/slide" Target="slides/slide17.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Apresentação (Nome, Curso)</a:t>
            </a:r>
            <a:endParaRPr/>
          </a:p>
          <a:p>
            <a:pPr indent="-298450" lvl="0" marL="457200" rtl="0" algn="l">
              <a:spcBef>
                <a:spcPts val="0"/>
              </a:spcBef>
              <a:spcAft>
                <a:spcPts val="0"/>
              </a:spcAft>
              <a:buSzPts val="1100"/>
              <a:buAutoNum type="arabicPeriod"/>
            </a:pPr>
            <a:r>
              <a:rPr lang="en"/>
              <a:t>Abordagem de Decomposição em Termos de Blocos (TENSORIAL)</a:t>
            </a:r>
            <a:endParaRPr/>
          </a:p>
          <a:p>
            <a:pPr indent="-298450" lvl="0" marL="457200" rtl="0" algn="l">
              <a:spcBef>
                <a:spcPts val="0"/>
              </a:spcBef>
              <a:spcAft>
                <a:spcPts val="0"/>
              </a:spcAft>
              <a:buSzPts val="1100"/>
              <a:buAutoNum type="arabicPeriod"/>
            </a:pPr>
            <a:r>
              <a:rPr lang="en"/>
              <a:t>Problemas de Separação Cega de Fontes (</a:t>
            </a:r>
            <a:r>
              <a:rPr b="1" lang="en"/>
              <a:t>BSS</a:t>
            </a:r>
            <a:r>
              <a:rPr lang="en"/>
              <a:t>)</a:t>
            </a:r>
            <a:endParaRPr/>
          </a:p>
          <a:p>
            <a:pPr indent="-298450" lvl="1" marL="914400" rtl="0" algn="l">
              <a:spcBef>
                <a:spcPts val="0"/>
              </a:spcBef>
              <a:spcAft>
                <a:spcPts val="0"/>
              </a:spcAft>
              <a:buSzPts val="1100"/>
              <a:buAutoNum type="alphaLcPeriod"/>
            </a:pPr>
            <a:r>
              <a:rPr lang="en"/>
              <a:t>Telecomunicações diversos</a:t>
            </a:r>
            <a:endParaRPr/>
          </a:p>
          <a:p>
            <a:pPr indent="-298450" lvl="1" marL="914400" rtl="0" algn="l">
              <a:spcBef>
                <a:spcPts val="0"/>
              </a:spcBef>
              <a:spcAft>
                <a:spcPts val="0"/>
              </a:spcAft>
              <a:buSzPts val="1100"/>
              <a:buAutoNum type="alphaLcPeriod"/>
            </a:pPr>
            <a:r>
              <a:rPr lang="en"/>
              <a:t>Sinais biomédicos: ECG, </a:t>
            </a:r>
            <a:r>
              <a:rPr lang="en">
                <a:solidFill>
                  <a:schemeClr val="dk1"/>
                </a:solidFill>
              </a:rPr>
              <a:t>BSPM (Body Surface Potential Mapping) , </a:t>
            </a:r>
            <a:r>
              <a:rPr lang="en"/>
              <a:t>EEG.</a:t>
            </a:r>
            <a:endParaRPr/>
          </a:p>
          <a:p>
            <a:pPr indent="-298450" lvl="0" marL="457200" rtl="0" algn="l">
              <a:spcBef>
                <a:spcPts val="0"/>
              </a:spcBef>
              <a:spcAft>
                <a:spcPts val="0"/>
              </a:spcAft>
              <a:buSzPts val="1100"/>
              <a:buAutoNum type="arabicPeriod"/>
            </a:pPr>
            <a:r>
              <a:rPr lang="en"/>
              <a:t>A </a:t>
            </a:r>
            <a:r>
              <a:rPr lang="en"/>
              <a:t>estrutura impõe desafio na estimação de parâmetros do número de blocos e de posto.</a:t>
            </a:r>
            <a:endParaRPr/>
          </a:p>
          <a:p>
            <a:pPr indent="-298450" lvl="0" marL="457200" rtl="0" algn="l">
              <a:spcBef>
                <a:spcPts val="0"/>
              </a:spcBef>
              <a:spcAft>
                <a:spcPts val="0"/>
              </a:spcAft>
              <a:buSzPts val="1100"/>
              <a:buAutoNum type="arabicPeriod"/>
            </a:pPr>
            <a:r>
              <a:rPr lang="en"/>
              <a:t>Modelos clássicos </a:t>
            </a:r>
            <a:r>
              <a:rPr b="1" lang="en"/>
              <a:t>Non-Linear Least Squares (NLS)</a:t>
            </a:r>
            <a:endParaRPr b="1"/>
          </a:p>
          <a:p>
            <a:pPr indent="-298450" lvl="0" marL="457200" rtl="0" algn="l">
              <a:spcBef>
                <a:spcPts val="0"/>
              </a:spcBef>
              <a:spcAft>
                <a:spcPts val="0"/>
              </a:spcAft>
              <a:buSzPts val="1100"/>
              <a:buAutoNum type="arabicPeriod"/>
            </a:pPr>
            <a:r>
              <a:rPr lang="en"/>
              <a:t>Este artigo propõe um algoritmo </a:t>
            </a:r>
            <a:r>
              <a:rPr b="1" lang="en"/>
              <a:t>AGL </a:t>
            </a:r>
            <a:r>
              <a:rPr lang="en"/>
              <a:t>para estimar simultaneamente a decomposição e seus parâmetros.</a:t>
            </a:r>
            <a:endParaRPr/>
          </a:p>
          <a:p>
            <a:pPr indent="-298450" lvl="0" marL="457200" rtl="0" algn="l">
              <a:spcBef>
                <a:spcPts val="0"/>
              </a:spcBef>
              <a:spcAft>
                <a:spcPts val="0"/>
              </a:spcAft>
              <a:buSzPts val="1100"/>
              <a:buAutoNum type="arabicPeriod"/>
            </a:pPr>
            <a:r>
              <a:rPr lang="en"/>
              <a:t>Versão com uma premissa/imposição chamada </a:t>
            </a:r>
            <a:r>
              <a:rPr b="1" lang="en"/>
              <a:t>CAGL </a:t>
            </a:r>
            <a:r>
              <a:rPr lang="en"/>
              <a:t>assumindo um comportamento </a:t>
            </a:r>
            <a:r>
              <a:rPr lang="en"/>
              <a:t>característico </a:t>
            </a:r>
            <a:r>
              <a:rPr lang="en"/>
              <a:t>da fonte.</a:t>
            </a:r>
            <a:endParaRPr/>
          </a:p>
          <a:p>
            <a:pPr indent="-298450" lvl="0" marL="457200" rtl="0" algn="l">
              <a:spcBef>
                <a:spcPts val="0"/>
              </a:spcBef>
              <a:spcAft>
                <a:spcPts val="0"/>
              </a:spcAft>
              <a:buSzPts val="1100"/>
              <a:buAutoNum type="arabicPeriod"/>
            </a:pPr>
            <a:r>
              <a:rPr lang="en"/>
              <a:t>Problema </a:t>
            </a:r>
            <a:r>
              <a:rPr b="1" lang="en"/>
              <a:t>BSS</a:t>
            </a:r>
            <a:r>
              <a:rPr lang="en"/>
              <a:t> em Eletrocardiogramas (ECG)</a:t>
            </a:r>
            <a:endParaRPr/>
          </a:p>
          <a:p>
            <a:pPr indent="-298450" lvl="0" marL="457200" rtl="0" algn="l">
              <a:spcBef>
                <a:spcPts val="0"/>
              </a:spcBef>
              <a:spcAft>
                <a:spcPts val="0"/>
              </a:spcAft>
              <a:buSzPts val="1100"/>
              <a:buAutoNum type="arabicPeriod"/>
            </a:pPr>
            <a:r>
              <a:rPr lang="en"/>
              <a:t>Impõe limitações </a:t>
            </a:r>
            <a:r>
              <a:rPr lang="en"/>
              <a:t>do </a:t>
            </a:r>
            <a:r>
              <a:rPr lang="en"/>
              <a:t>conhecimento do comportamento </a:t>
            </a:r>
            <a:r>
              <a:rPr lang="en"/>
              <a:t>fisiológico </a:t>
            </a:r>
            <a:r>
              <a:rPr b="1" lang="en"/>
              <a:t>(</a:t>
            </a:r>
            <a:r>
              <a:rPr b="1" lang="en"/>
              <a:t>Ground-Truth)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f461870d7f_1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f461870d7f_1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461870d7f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461870d7f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Pode não obter um mínimo global</a:t>
            </a:r>
            <a:r>
              <a:rPr lang="en"/>
              <a:t>, dado que podemos obter diversos conjuntos de decomposições, dado que a solução não é necessariamente fechada. (Como há exemplos demonstrados na literatura [10]. Porém, para tensores de valor complexo, [20] mostra que esse problema afeta apenas tensores de conjuntos de volume zero e, portanto, é de menor relevância na </a:t>
            </a:r>
            <a:r>
              <a:rPr lang="en"/>
              <a:t>prática</a:t>
            </a:r>
            <a:r>
              <a:rPr lang="en"/>
              <a:t>.</a:t>
            </a:r>
            <a:endParaRPr/>
          </a:p>
          <a:p>
            <a:pPr indent="0" lvl="0" marL="0" rtl="0" algn="l">
              <a:spcBef>
                <a:spcPts val="0"/>
              </a:spcBef>
              <a:spcAft>
                <a:spcPts val="0"/>
              </a:spcAft>
              <a:buNone/>
            </a:pPr>
            <a:r>
              <a:rPr lang="en"/>
              <a:t>2.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461870d7f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f461870d7f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occurs, for instance, in the application considered in this paper, where accurate approximation of a ventricular signal typically needs more poles, and therefore higher rank, than an atrial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 The same does not happen at a higher level of noise. This probably happens because the local optimization algorithms used to solve the nonconvex problem </a:t>
            </a:r>
            <a:endParaRPr/>
          </a:p>
          <a:p>
            <a:pPr indent="0" lvl="0" marL="0" rtl="0" algn="l">
              <a:spcBef>
                <a:spcPts val="0"/>
              </a:spcBef>
              <a:spcAft>
                <a:spcPts val="0"/>
              </a:spcAft>
              <a:buNone/>
            </a:pPr>
            <a:r>
              <a:rPr lang="en"/>
              <a:t>4.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461870d7f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461870d7f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Problem formulation</a:t>
            </a:r>
            <a:endParaRPr/>
          </a:p>
          <a:p>
            <a:pPr indent="0" lvl="0" marL="0" rtl="0" algn="l">
              <a:spcBef>
                <a:spcPts val="0"/>
              </a:spcBef>
              <a:spcAft>
                <a:spcPts val="0"/>
              </a:spcAft>
              <a:buNone/>
            </a:pPr>
            <a:r>
              <a:rPr lang="en"/>
              <a:t>B. Algorithm for unconstrained blocks</a:t>
            </a:r>
            <a:endParaRPr/>
          </a:p>
          <a:p>
            <a:pPr indent="0" lvl="0" marL="0" rtl="0" algn="l">
              <a:spcBef>
                <a:spcPts val="0"/>
              </a:spcBef>
              <a:spcAft>
                <a:spcPts val="0"/>
              </a:spcAft>
              <a:buNone/>
            </a:pPr>
            <a:r>
              <a:rPr lang="en"/>
              <a:t>C. Handling linear constraints in Hr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461870d7f_1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461870d7f_1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t>. </a:t>
            </a:r>
            <a:r>
              <a:rPr lang="en"/>
              <a:t>Hence, for sufficiently high γ, minimizers of (9) will be formed by A and B displaying some columns made entirely of zeros, effectively yielding a BTD of low-rank blocks. The same applies to X, possibly reducing the number of blocks. This allows much more flexibility compared to (7), since now the number of degrees of freedom of the model can adapt to the data Y.</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f461870d7f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f461870d7f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f461870d7f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f461870d7f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f461870d7f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f461870d7f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Unconstrained BTD</a:t>
            </a:r>
            <a:endParaRPr/>
          </a:p>
          <a:p>
            <a:pPr indent="0" lvl="0" marL="0" rtl="0" algn="l">
              <a:spcBef>
                <a:spcPts val="0"/>
              </a:spcBef>
              <a:spcAft>
                <a:spcPts val="0"/>
              </a:spcAft>
              <a:buClr>
                <a:schemeClr val="dk1"/>
              </a:buClr>
              <a:buSzPts val="1100"/>
              <a:buFont typeface="Arial"/>
              <a:buNone/>
            </a:pPr>
            <a:r>
              <a:rPr lang="en"/>
              <a:t>B. Constrained BTD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461870d7f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461870d7f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
            </a:r>
            <a:r>
              <a:rPr lang="en"/>
              <a:t>rawing the (real-valued) elements of A, B, X and N in an independent and identically distributed (i.i.d.) fashion from the standard normal distribution. </a:t>
            </a:r>
            <a:endParaRPr/>
          </a:p>
          <a:p>
            <a:pPr indent="0" lvl="0" marL="0" rtl="0" algn="l">
              <a:spcBef>
                <a:spcPts val="0"/>
              </a:spcBef>
              <a:spcAft>
                <a:spcPts val="0"/>
              </a:spcAft>
              <a:buNone/>
            </a:pPr>
            <a:r>
              <a:rPr lang="en"/>
              <a:t>X is then normalized column-wise and the condition maxi,j |xT i xj | &lt; 0.9 is imposed (by drawing X multiple times until it is met). To prevent nearly collinear spatial signatures.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368463527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368463527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NMSE attained by </a:t>
            </a:r>
            <a:r>
              <a:rPr lang="en"/>
              <a:t>AGL is smaller than 0.01 for about 83% realizations with (R, L) = (3, 6) </a:t>
            </a:r>
            <a:endParaRPr/>
          </a:p>
          <a:p>
            <a:pPr indent="0" lvl="0" marL="0" rtl="0" algn="l">
              <a:spcBef>
                <a:spcPts val="0"/>
              </a:spcBef>
              <a:spcAft>
                <a:spcPts val="0"/>
              </a:spcAft>
              <a:buNone/>
            </a:pPr>
            <a:r>
              <a:rPr lang="en"/>
              <a:t>About 80% realizations with (R, L) = (5, 8) </a:t>
            </a:r>
            <a:endParaRPr/>
          </a:p>
          <a:p>
            <a:pPr indent="0" lvl="0" marL="0" rtl="0" algn="l">
              <a:spcBef>
                <a:spcPts val="0"/>
              </a:spcBef>
              <a:spcAft>
                <a:spcPts val="0"/>
              </a:spcAft>
              <a:buNone/>
            </a:pPr>
            <a:r>
              <a:rPr lang="en"/>
              <a:t>while the same is true for only about 58.8% realizations in the case of BTD-GN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f461870d7f_1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f461870d7f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f461870d7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f461870d7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368463527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368463527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461870d7f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461870d7f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Projeções no Subespaço de Hankel.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461870d7f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461870d7f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AGL </a:t>
            </a:r>
            <a:r>
              <a:rPr lang="en"/>
              <a:t> Mean time (𝝁) 4.91 s + - </a:t>
            </a:r>
            <a:r>
              <a:rPr lang="en">
                <a:solidFill>
                  <a:schemeClr val="dk1"/>
                </a:solidFill>
              </a:rPr>
              <a:t>1.06 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BTD GN: 4.44 s, 4.88 s + - 3.89 s 4.04 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f461870d7f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f461870d7f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f461870d7f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f461870d7f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 Tensor representation of ECG signals</a:t>
            </a:r>
            <a:endParaRPr/>
          </a:p>
          <a:p>
            <a:pPr indent="0" lvl="0" marL="0" rtl="0" algn="l">
              <a:spcBef>
                <a:spcPts val="0"/>
              </a:spcBef>
              <a:spcAft>
                <a:spcPts val="0"/>
              </a:spcAft>
              <a:buClr>
                <a:schemeClr val="dk1"/>
              </a:buClr>
              <a:buSzPts val="1100"/>
              <a:buFont typeface="Arial"/>
              <a:buNone/>
            </a:pPr>
            <a:r>
              <a:rPr lang="en"/>
              <a:t>B. Semi-synthetic AF data</a:t>
            </a:r>
            <a:endParaRPr/>
          </a:p>
          <a:p>
            <a:pPr indent="0" lvl="0" marL="0" rtl="0" algn="l">
              <a:spcBef>
                <a:spcPts val="0"/>
              </a:spcBef>
              <a:spcAft>
                <a:spcPts val="0"/>
              </a:spcAft>
              <a:buNone/>
            </a:pPr>
            <a:r>
              <a:rPr lang="en"/>
              <a:t>C. Real AF data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f461870d7f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f461870d7f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ensor of dimensions 611 × 611 × 12, whose approximate BTD demands a large computing time.</a:t>
            </a:r>
            <a:endParaRPr/>
          </a:p>
          <a:p>
            <a:pPr indent="0" lvl="0" marL="0" rtl="0" algn="l">
              <a:spcBef>
                <a:spcPts val="0"/>
              </a:spcBef>
              <a:spcAft>
                <a:spcPts val="0"/>
              </a:spcAft>
              <a:buNone/>
            </a:pPr>
            <a:r>
              <a:rPr lang="en"/>
              <a:t>To reduce it, we downsample the signals by a factor of 10 before computing the decomposition. The resulting tensor Y has dimensions 62 × 62 × 12.</a:t>
            </a:r>
            <a:endParaRPr/>
          </a:p>
          <a:p>
            <a:pPr indent="0" lvl="0" marL="0" rtl="0" algn="l">
              <a:spcBef>
                <a:spcPts val="0"/>
              </a:spcBef>
              <a:spcAft>
                <a:spcPts val="0"/>
              </a:spcAft>
              <a:buNone/>
            </a:pPr>
            <a:r>
              <a:rPr lang="en"/>
              <a:t>Fs = 977 Hz e a região de interesse está 0 e 40 Hz, não perda de informação de interesse.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f461870d7f_1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f461870d7f_1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here a is the sawtooth amplitude, ∆a is the modulation peak amplitude, fa is the amplitude modulation frequency, Fs is the sampling frequency, f0 is the frequency value in which θ(n) varies sinusoidally, ∆f is the maximum frequency deviation and Ff is the modulation frequency.</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461870d7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461870d7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f461870d7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f461870d7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a:t>
            </a:r>
            <a:r>
              <a:rPr lang="en"/>
              <a:t>CAGL is run with the same γ-sweeping procedure used in Section IV, but now with γ taking 30 equispaced values in the interval [8 × 10−4, 0.33 × 10−2] and keeping the last solution. For γ0, we start the algorithm from random blocks, with the initial guess of R = 6 and L = 40.</a:t>
            </a:r>
            <a:endParaRPr/>
          </a:p>
          <a:p>
            <a:pPr indent="0" lvl="0" marL="0" rtl="0" algn="l">
              <a:spcBef>
                <a:spcPts val="0"/>
              </a:spcBef>
              <a:spcAft>
                <a:spcPts val="0"/>
              </a:spcAft>
              <a:buNone/>
            </a:pPr>
            <a:r>
              <a:rPr lang="en"/>
              <a:t>2</a:t>
            </a:r>
            <a:r>
              <a:rPr lang="en"/>
              <a:t>. </a:t>
            </a:r>
            <a:r>
              <a:rPr lang="en"/>
              <a:t>B</a:t>
            </a:r>
            <a:r>
              <a:rPr lang="en"/>
              <a:t>TD-GN is run to estimate R blocks of fixed rank L, for all combinations (R, L) ∈ {4, 5, 6} × {1, . . . , 40}. For each rank L, the initial point is generated by filling the L columns of Ar and Br with the first L columns used to initialize these variables in CAGL</a:t>
            </a:r>
            <a:endParaRPr/>
          </a:p>
          <a:p>
            <a:pPr indent="0" lvl="0" marL="0" rtl="0" algn="l">
              <a:spcBef>
                <a:spcPts val="0"/>
              </a:spcBef>
              <a:spcAft>
                <a:spcPts val="0"/>
              </a:spcAft>
              <a:buNone/>
            </a:pPr>
            <a:r>
              <a:rPr lang="en"/>
              <a:t>Among the estimated sources, the AA source is chosen as that which maximizes (in absolute value) the correlation coefficient ρ with respect to the ground truth s(n).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643e60462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643e6046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a:t>
            </a:r>
            <a:r>
              <a:rPr lang="en">
                <a:solidFill>
                  <a:schemeClr val="dk1"/>
                </a:solidFill>
              </a:rPr>
              <a:t>Atrial Activity </a:t>
            </a:r>
            <a:r>
              <a:rPr lang="en">
                <a:solidFill>
                  <a:schemeClr val="dk1"/>
                </a:solidFill>
              </a:rPr>
              <a:t>during </a:t>
            </a:r>
            <a:r>
              <a:rPr b="1" lang="en">
                <a:solidFill>
                  <a:schemeClr val="dk1"/>
                </a:solidFill>
              </a:rPr>
              <a:t>AF</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a:t>
            </a:r>
            <a:r>
              <a:rPr lang="en">
                <a:solidFill>
                  <a:schemeClr val="dk1"/>
                </a:solidFill>
              </a:rPr>
              <a:t>Strong mathematical constraints are necessary to assure uniqueness of the decomposition,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such as mutual orthogonality between spatial factors and statistical independence.</a:t>
            </a:r>
            <a:endParaRPr>
              <a:solidFill>
                <a:schemeClr val="dk1"/>
              </a:solidFill>
            </a:endParaRPr>
          </a:p>
          <a:p>
            <a:pPr indent="0" lvl="0" marL="0" rtl="0" algn="l">
              <a:spcBef>
                <a:spcPts val="0"/>
              </a:spcBef>
              <a:spcAft>
                <a:spcPts val="0"/>
              </a:spcAft>
              <a:buNone/>
            </a:pPr>
            <a:r>
              <a:rPr lang="en">
                <a:solidFill>
                  <a:schemeClr val="dk1"/>
                </a:solidFill>
              </a:rPr>
              <a:t>The best-known methods are based on principal and independent component analysis.</a:t>
            </a:r>
            <a:endParaRPr>
              <a:solidFill>
                <a:schemeClr val="dk1"/>
              </a:solidFill>
            </a:endParaRPr>
          </a:p>
          <a:p>
            <a:pPr indent="0" lvl="0" marL="0" rtl="0" algn="l">
              <a:spcBef>
                <a:spcPts val="0"/>
              </a:spcBef>
              <a:spcAft>
                <a:spcPts val="0"/>
              </a:spcAft>
              <a:buNone/>
            </a:pPr>
            <a:r>
              <a:rPr lang="en">
                <a:solidFill>
                  <a:schemeClr val="dk1"/>
                </a:solidFill>
              </a:rPr>
              <a:t>3. Uniqueness ensured under milder constraints.</a:t>
            </a:r>
            <a:endParaRPr>
              <a:solidFill>
                <a:schemeClr val="dk1"/>
              </a:solidFill>
            </a:endParaRPr>
          </a:p>
          <a:p>
            <a:pPr indent="0" lvl="0" marL="0" rtl="0" algn="l">
              <a:spcBef>
                <a:spcPts val="0"/>
              </a:spcBef>
              <a:spcAft>
                <a:spcPts val="0"/>
              </a:spcAft>
              <a:buNone/>
            </a:pPr>
            <a:r>
              <a:rPr lang="en">
                <a:solidFill>
                  <a:schemeClr val="dk1"/>
                </a:solidFill>
              </a:rPr>
              <a:t>Outperforms matrix-based methods</a:t>
            </a:r>
            <a:endParaRPr>
              <a:solidFill>
                <a:schemeClr val="dk1"/>
              </a:solidFill>
            </a:endParaRPr>
          </a:p>
          <a:p>
            <a:pPr indent="0" lvl="0" marL="0" rtl="0" algn="l">
              <a:spcBef>
                <a:spcPts val="0"/>
              </a:spcBef>
              <a:spcAft>
                <a:spcPts val="0"/>
              </a:spcAft>
              <a:buNone/>
            </a:pPr>
            <a:r>
              <a:rPr lang="en">
                <a:solidFill>
                  <a:schemeClr val="dk1"/>
                </a:solidFill>
              </a:rPr>
              <a:t>A celebrated method is the block term decomposition (BTD)</a:t>
            </a:r>
            <a:endParaRPr>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461870d7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461870d7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f461870d7f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f461870d7f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1. Dominant Frequency (3 a 9 Hz) com alta </a:t>
            </a:r>
            <a:r>
              <a:rPr lang="en"/>
              <a:t>Spectral Concentration.</a:t>
            </a:r>
            <a:endParaRPr/>
          </a:p>
          <a:p>
            <a:pPr indent="0" lvl="0" marL="0" rtl="0" algn="l">
              <a:spcBef>
                <a:spcPts val="0"/>
              </a:spcBef>
              <a:spcAft>
                <a:spcPts val="0"/>
              </a:spcAft>
              <a:buNone/>
            </a:pPr>
            <a:r>
              <a:rPr lang="en"/>
              <a:t>2. </a:t>
            </a:r>
            <a:r>
              <a:rPr lang="en"/>
              <a:t>A high kurtosis is thus suggestive of a harmonic signal like AA during AF.</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461870d7f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461870d7f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Gamma sweeping procedure</a:t>
            </a:r>
            <a:endParaRPr/>
          </a:p>
          <a:p>
            <a:pPr indent="0" lvl="0" marL="0" rtl="0" algn="l">
              <a:spcBef>
                <a:spcPts val="0"/>
              </a:spcBef>
              <a:spcAft>
                <a:spcPts val="0"/>
              </a:spcAft>
              <a:buNone/>
            </a:pPr>
            <a:r>
              <a:rPr lang="en"/>
              <a:t>It is seen that a satisfying extraction is achieved, as the potential AA sources have typical f-wave features, relatively high SC and physiologically plausible DF between 5 and 6.5 Hz</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461870d7f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461870d7f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2. </a:t>
            </a:r>
            <a:r>
              <a:rPr lang="en"/>
              <a:t>While the possibility of extracting more than one atrial source presents great interest for the noninvasive analysis of AF, a thorough validation of this result would be required by means of ground truth data such as a full electroanatomical mapping of the atria performed, for instance, during catheter ablation interventions. This validation, however, is out of the scope of this paper.</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461870d7f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461870d7f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368463527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368463527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a:t>
            </a:r>
            <a:r>
              <a:rPr lang="en"/>
              <a:t>in order to provide statistically more significant results.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3684635271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3684635271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3684635271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3684635271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f461870d7f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f461870d7f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 results obtained for SNR = 10 dB are depicted in</a:t>
            </a:r>
            <a:endParaRPr/>
          </a:p>
          <a:p>
            <a:pPr indent="0" lvl="0" marL="0" rtl="0" algn="l">
              <a:spcBef>
                <a:spcPts val="0"/>
              </a:spcBef>
              <a:spcAft>
                <a:spcPts val="0"/>
              </a:spcAft>
              <a:buNone/>
            </a:pPr>
            <a:r>
              <a:rPr lang="en"/>
              <a:t>Fig. 2(b) and show that, statistically, both AGL and CAGL </a:t>
            </a:r>
            <a:endParaRPr/>
          </a:p>
          <a:p>
            <a:pPr indent="0" lvl="0" marL="0" rtl="0" algn="l">
              <a:spcBef>
                <a:spcPts val="0"/>
              </a:spcBef>
              <a:spcAft>
                <a:spcPts val="0"/>
              </a:spcAft>
              <a:buNone/>
            </a:pPr>
            <a:r>
              <a:rPr lang="en"/>
              <a:t>Os resultados da BTD-GN se aproximam da inicial do CAGL, mas isso só observado no caso</a:t>
            </a:r>
            <a:endParaRPr/>
          </a:p>
          <a:p>
            <a:pPr indent="0" lvl="0" marL="0" rtl="0" algn="l">
              <a:spcBef>
                <a:spcPts val="0"/>
              </a:spcBef>
              <a:spcAft>
                <a:spcPts val="0"/>
              </a:spcAft>
              <a:buNone/>
            </a:pPr>
            <a:r>
              <a:rPr lang="en"/>
              <a:t>dos postos reais são fornecidos.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3684635271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3684635271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f461870d7f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f461870d7f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68463527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68463527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 is the sawtooth amplitude, ∆a is the modulation peak amplitude, fa is the amplitude modulation frequency, Fs is the sampling frequency, f0 is the frequency value in which θ(n) varies sinusoidally, ∆f is the maximum frequency deviation and Ff is the modulation frequency.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643e60462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643e60462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f461870d7f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f461870d7f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Low-rank Hankel source model</a:t>
            </a:r>
            <a:endParaRPr/>
          </a:p>
          <a:p>
            <a:pPr indent="0" lvl="0" marL="0" rtl="0" algn="l">
              <a:spcBef>
                <a:spcPts val="0"/>
              </a:spcBef>
              <a:spcAft>
                <a:spcPts val="0"/>
              </a:spcAft>
              <a:buNone/>
            </a:pPr>
            <a:r>
              <a:rPr lang="en"/>
              <a:t>B. Separation of linear mixture via BTD</a:t>
            </a:r>
            <a:endParaRPr/>
          </a:p>
          <a:p>
            <a:pPr indent="0" lvl="0" marL="0" rtl="0" algn="l">
              <a:spcBef>
                <a:spcPts val="0"/>
              </a:spcBef>
              <a:spcAft>
                <a:spcPts val="0"/>
              </a:spcAft>
              <a:buNone/>
            </a:pPr>
            <a:r>
              <a:rPr lang="en"/>
              <a:t>C. Approximate BTD</a:t>
            </a:r>
            <a:endParaRPr/>
          </a:p>
          <a:p>
            <a:pPr indent="0" lvl="0" marL="0" rtl="0" algn="l">
              <a:spcBef>
                <a:spcPts val="0"/>
              </a:spcBef>
              <a:spcAft>
                <a:spcPts val="0"/>
              </a:spcAft>
              <a:buNone/>
            </a:pPr>
            <a:r>
              <a:rPr lang="en"/>
              <a:t>D. Shortcomings of the standard least-squares approach</a:t>
            </a:r>
            <a:endParaRPr/>
          </a:p>
          <a:p>
            <a:pPr indent="0" lvl="0" marL="0" rtl="0" algn="l">
              <a:spcBef>
                <a:spcPts val="0"/>
              </a:spcBef>
              <a:spcAft>
                <a:spcPts val="0"/>
              </a:spcAft>
              <a:buNone/>
            </a:pPr>
            <a:r>
              <a:rPr lang="en"/>
              <a:t>E. Structured low-rank approximation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461870d7f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461870d7f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f461870d7f_1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f461870d7f_1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461870d7f_1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461870d7f_1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CFE2F3">
            <a:alpha val="30360"/>
          </a:srgbClr>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8476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8476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104075" y="4917150"/>
            <a:ext cx="1039800" cy="226500"/>
          </a:xfrm>
          <a:prstGeom prst="rect">
            <a:avLst/>
          </a:prstGeom>
          <a:solidFill>
            <a:srgbClr val="C9DAF8"/>
          </a:solidFill>
          <a:ln>
            <a:noFill/>
          </a:ln>
        </p:spPr>
        <p:txBody>
          <a:bodyPr anchorCtr="0" anchor="ctr" bIns="91425" lIns="91425" spcFirstLastPara="1" rIns="91425" wrap="square" tIns="91425">
            <a:noAutofit/>
          </a:bodyPr>
          <a:lstStyle>
            <a:lvl1pPr lvl="0" algn="ctr">
              <a:lnSpc>
                <a:spcPct val="80000"/>
              </a:lnSpc>
              <a:buSzPts val="358"/>
              <a:buNone/>
              <a:defRPr sz="1425">
                <a:solidFill>
                  <a:schemeClr val="dk2"/>
                </a:solidFill>
              </a:defRPr>
            </a:lvl1pPr>
            <a:lvl2pPr lvl="1" algn="ctr">
              <a:lnSpc>
                <a:spcPct val="80000"/>
              </a:lnSpc>
              <a:buSzPts val="358"/>
              <a:buNone/>
              <a:defRPr sz="1425">
                <a:solidFill>
                  <a:schemeClr val="dk2"/>
                </a:solidFill>
              </a:defRPr>
            </a:lvl2pPr>
            <a:lvl3pPr lvl="2" algn="ctr">
              <a:lnSpc>
                <a:spcPct val="80000"/>
              </a:lnSpc>
              <a:buSzPts val="358"/>
              <a:buNone/>
              <a:defRPr sz="1425">
                <a:solidFill>
                  <a:schemeClr val="dk2"/>
                </a:solidFill>
              </a:defRPr>
            </a:lvl3pPr>
            <a:lvl4pPr lvl="3" algn="ctr">
              <a:lnSpc>
                <a:spcPct val="80000"/>
              </a:lnSpc>
              <a:buSzPts val="358"/>
              <a:buNone/>
              <a:defRPr sz="1425">
                <a:solidFill>
                  <a:schemeClr val="dk2"/>
                </a:solidFill>
              </a:defRPr>
            </a:lvl4pPr>
            <a:lvl5pPr lvl="4" algn="ctr">
              <a:lnSpc>
                <a:spcPct val="80000"/>
              </a:lnSpc>
              <a:buSzPts val="358"/>
              <a:buNone/>
              <a:defRPr sz="1425">
                <a:solidFill>
                  <a:schemeClr val="dk2"/>
                </a:solidFill>
              </a:defRPr>
            </a:lvl5pPr>
            <a:lvl6pPr lvl="5" algn="ctr">
              <a:lnSpc>
                <a:spcPct val="80000"/>
              </a:lnSpc>
              <a:buSzPts val="358"/>
              <a:buNone/>
              <a:defRPr sz="1425">
                <a:solidFill>
                  <a:schemeClr val="dk2"/>
                </a:solidFill>
              </a:defRPr>
            </a:lvl6pPr>
            <a:lvl7pPr lvl="6" algn="ctr">
              <a:lnSpc>
                <a:spcPct val="80000"/>
              </a:lnSpc>
              <a:buSzPts val="358"/>
              <a:buNone/>
              <a:defRPr sz="1425">
                <a:solidFill>
                  <a:schemeClr val="dk2"/>
                </a:solidFill>
              </a:defRPr>
            </a:lvl7pPr>
            <a:lvl8pPr lvl="7" algn="ctr">
              <a:lnSpc>
                <a:spcPct val="80000"/>
              </a:lnSpc>
              <a:buSzPts val="358"/>
              <a:buNone/>
              <a:defRPr sz="1425">
                <a:solidFill>
                  <a:schemeClr val="dk2"/>
                </a:solidFill>
              </a:defRPr>
            </a:lvl8pPr>
            <a:lvl9pPr lvl="8" algn="ctr">
              <a:lnSpc>
                <a:spcPct val="80000"/>
              </a:lnSpc>
              <a:buSzPts val="358"/>
              <a:buNone/>
              <a:defRPr sz="1425">
                <a:solidFill>
                  <a:schemeClr val="dk2"/>
                </a:solidFill>
              </a:defRPr>
            </a:lvl9pPr>
          </a:lstStyle>
          <a:p>
            <a:pPr indent="0" lvl="0" marL="0" rtl="0" algn="ctr">
              <a:spcBef>
                <a:spcPts val="0"/>
              </a:spcBef>
              <a:spcAft>
                <a:spcPts val="0"/>
              </a:spcAft>
              <a:buNone/>
            </a:pPr>
            <a:fld id="{00000000-1234-1234-1234-123412341234}" type="slidenum">
              <a:rPr lang="en"/>
              <a:t>‹#›</a:t>
            </a:fld>
            <a:endParaRPr/>
          </a:p>
        </p:txBody>
      </p:sp>
      <p:sp>
        <p:nvSpPr>
          <p:cNvPr id="9" name="Google Shape;9;p1"/>
          <p:cNvSpPr/>
          <p:nvPr/>
        </p:nvSpPr>
        <p:spPr>
          <a:xfrm>
            <a:off x="0" y="4917150"/>
            <a:ext cx="2972700" cy="226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Lucas Abdalah	</a:t>
            </a:r>
            <a:endParaRPr/>
          </a:p>
        </p:txBody>
      </p:sp>
      <p:sp>
        <p:nvSpPr>
          <p:cNvPr id="10" name="Google Shape;10;p1"/>
          <p:cNvSpPr/>
          <p:nvPr/>
        </p:nvSpPr>
        <p:spPr>
          <a:xfrm>
            <a:off x="2972700" y="4917150"/>
            <a:ext cx="3626400" cy="226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TIP8419 - Álgebra Linear e Multilinear</a:t>
            </a:r>
            <a:endParaRPr/>
          </a:p>
        </p:txBody>
      </p:sp>
      <p:sp>
        <p:nvSpPr>
          <p:cNvPr id="11" name="Google Shape;11;p1"/>
          <p:cNvSpPr/>
          <p:nvPr/>
        </p:nvSpPr>
        <p:spPr>
          <a:xfrm>
            <a:off x="6599175" y="4917150"/>
            <a:ext cx="1542300" cy="226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07-07-2022</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hal.archives-ouvertes.fr/hal-01899469v3/document" TargetMode="Externa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32.png"/><Relationship Id="rId5"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4.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32.png"/><Relationship Id="rId7"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8.png"/><Relationship Id="rId5"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708" y="15878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380"/>
              <a:t>Alternating group lasso for block-term tensor decomposition with application to ECG source separation</a:t>
            </a:r>
            <a:endParaRPr sz="3380"/>
          </a:p>
        </p:txBody>
      </p:sp>
      <p:sp>
        <p:nvSpPr>
          <p:cNvPr id="58" name="Google Shape;58;p13"/>
          <p:cNvSpPr txBox="1"/>
          <p:nvPr>
            <p:ph idx="1" type="subTitle"/>
          </p:nvPr>
        </p:nvSpPr>
        <p:spPr>
          <a:xfrm>
            <a:off x="311700" y="3677425"/>
            <a:ext cx="8520600" cy="7926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2140">
                <a:solidFill>
                  <a:schemeClr val="dk1"/>
                </a:solidFill>
                <a:uFill>
                  <a:noFill/>
                </a:uFill>
                <a:hlinkClick r:id="rId3">
                  <a:extLst>
                    <a:ext uri="{A12FA001-AC4F-418D-AE19-62706E023703}">
                      <ahyp:hlinkClr val="tx"/>
                    </a:ext>
                  </a:extLst>
                </a:hlinkClick>
              </a:rPr>
              <a:t> J. H. de M. Goulart et al., 2020</a:t>
            </a:r>
            <a:endParaRPr sz="2140">
              <a:solidFill>
                <a:schemeClr val="dk1"/>
              </a:solidFill>
            </a:endParaRPr>
          </a:p>
        </p:txBody>
      </p:sp>
      <p:sp>
        <p:nvSpPr>
          <p:cNvPr id="59" name="Google Shape;59;p13"/>
          <p:cNvSpPr/>
          <p:nvPr/>
        </p:nvSpPr>
        <p:spPr>
          <a:xfrm>
            <a:off x="0" y="4917150"/>
            <a:ext cx="2744700" cy="226500"/>
          </a:xfrm>
          <a:prstGeom prst="rect">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Lucas Abdalah	</a:t>
            </a:r>
            <a:endParaRPr/>
          </a:p>
        </p:txBody>
      </p:sp>
      <p:sp>
        <p:nvSpPr>
          <p:cNvPr id="60" name="Google Shape;60;p13"/>
          <p:cNvSpPr/>
          <p:nvPr/>
        </p:nvSpPr>
        <p:spPr>
          <a:xfrm>
            <a:off x="2744700" y="4917150"/>
            <a:ext cx="3594900" cy="226500"/>
          </a:xfrm>
          <a:prstGeom prst="rect">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TIP8419 - Álgebra Linear e Multilinear</a:t>
            </a:r>
            <a:endParaRPr/>
          </a:p>
        </p:txBody>
      </p:sp>
      <p:sp>
        <p:nvSpPr>
          <p:cNvPr id="61" name="Google Shape;61;p13"/>
          <p:cNvSpPr/>
          <p:nvPr/>
        </p:nvSpPr>
        <p:spPr>
          <a:xfrm>
            <a:off x="6339550" y="4917150"/>
            <a:ext cx="2804400" cy="226500"/>
          </a:xfrm>
          <a:prstGeom prst="rect">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07-07-2022</a:t>
            </a:r>
            <a:endParaRPr/>
          </a:p>
        </p:txBody>
      </p:sp>
      <p:pic>
        <p:nvPicPr>
          <p:cNvPr id="62" name="Google Shape;62;p13"/>
          <p:cNvPicPr preferRelativeResize="0"/>
          <p:nvPr/>
        </p:nvPicPr>
        <p:blipFill>
          <a:blip r:embed="rId4">
            <a:alphaModFix/>
          </a:blip>
          <a:stretch>
            <a:fillRect/>
          </a:stretch>
        </p:blipFill>
        <p:spPr>
          <a:xfrm>
            <a:off x="3600961" y="308375"/>
            <a:ext cx="1942088" cy="12794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Separation of linear mixture via BTD</a:t>
            </a:r>
            <a:endParaRPr/>
          </a:p>
        </p:txBody>
      </p:sp>
      <p:sp>
        <p:nvSpPr>
          <p:cNvPr id="148" name="Google Shape;148;p2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49" name="Google Shape;149;p22"/>
          <p:cNvGrpSpPr/>
          <p:nvPr/>
        </p:nvGrpSpPr>
        <p:grpSpPr>
          <a:xfrm>
            <a:off x="481050" y="712925"/>
            <a:ext cx="8181900" cy="1210850"/>
            <a:chOff x="481050" y="1017725"/>
            <a:chExt cx="8181900" cy="1210850"/>
          </a:xfrm>
        </p:grpSpPr>
        <p:sp>
          <p:nvSpPr>
            <p:cNvPr id="150" name="Google Shape;150;p22"/>
            <p:cNvSpPr/>
            <p:nvPr/>
          </p:nvSpPr>
          <p:spPr>
            <a:xfrm>
              <a:off x="481050" y="1152475"/>
              <a:ext cx="8181900" cy="10761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Each Hankel Matrix has rank </a:t>
              </a:r>
              <a:r>
                <a:rPr i="1" lang="en">
                  <a:solidFill>
                    <a:schemeClr val="dk1"/>
                  </a:solidFill>
                  <a:latin typeface="Times New Roman"/>
                  <a:ea typeface="Times New Roman"/>
                  <a:cs typeface="Times New Roman"/>
                  <a:sym typeface="Times New Roman"/>
                </a:rPr>
                <a:t>L</a:t>
              </a:r>
              <a:r>
                <a:rPr i="1" lang="en" sz="1200">
                  <a:solidFill>
                    <a:schemeClr val="dk1"/>
                  </a:solidFill>
                  <a:latin typeface="Times New Roman"/>
                  <a:ea typeface="Times New Roman"/>
                  <a:cs typeface="Times New Roman"/>
                  <a:sym typeface="Times New Roman"/>
                </a:rPr>
                <a:t>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data tensor </a:t>
              </a:r>
              <a:r>
                <a:rPr lang="en" sz="1800">
                  <a:latin typeface="Times New Roman"/>
                  <a:ea typeface="Times New Roman"/>
                  <a:cs typeface="Times New Roman"/>
                  <a:sym typeface="Times New Roman"/>
                </a:rPr>
                <a:t>𝒚</a:t>
              </a:r>
              <a:r>
                <a:rPr lang="en"/>
                <a:t> consists of a sum of </a:t>
              </a:r>
              <a:r>
                <a:rPr i="1" lang="en">
                  <a:solidFill>
                    <a:schemeClr val="dk1"/>
                  </a:solidFill>
                  <a:latin typeface="Times New Roman"/>
                  <a:ea typeface="Times New Roman"/>
                  <a:cs typeface="Times New Roman"/>
                  <a:sym typeface="Times New Roman"/>
                </a:rPr>
                <a:t>R</a:t>
              </a:r>
              <a:r>
                <a:rPr lang="en"/>
                <a:t> blocks</a:t>
              </a:r>
              <a:endParaRPr/>
            </a:p>
            <a:p>
              <a:pPr indent="-317500" lvl="0" marL="457200" rtl="0" algn="l">
                <a:spcBef>
                  <a:spcPts val="0"/>
                </a:spcBef>
                <a:spcAft>
                  <a:spcPts val="0"/>
                </a:spcAft>
                <a:buSzPts val="1400"/>
                <a:buChar char="●"/>
              </a:pPr>
              <a:r>
                <a:rPr lang="en"/>
                <a:t>Each block is given by the tensor (outer) product of a low-rank Hankel matrix and a vector</a:t>
              </a:r>
              <a:endParaRPr/>
            </a:p>
          </p:txBody>
        </p:sp>
        <p:sp>
          <p:nvSpPr>
            <p:cNvPr id="151" name="Google Shape;151;p22"/>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Source estimation and its </a:t>
              </a:r>
              <a:r>
                <a:rPr lang="en">
                  <a:solidFill>
                    <a:schemeClr val="lt1"/>
                  </a:solidFill>
                </a:rPr>
                <a:t>associated </a:t>
              </a:r>
              <a:r>
                <a:rPr lang="en">
                  <a:solidFill>
                    <a:schemeClr val="lt1"/>
                  </a:solidFill>
                </a:rPr>
                <a:t>Hankel matrix</a:t>
              </a:r>
              <a:endParaRPr>
                <a:solidFill>
                  <a:schemeClr val="lt1"/>
                </a:solidFill>
              </a:endParaRPr>
            </a:p>
          </p:txBody>
        </p:sp>
      </p:grpSp>
      <p:grpSp>
        <p:nvGrpSpPr>
          <p:cNvPr id="152" name="Google Shape;152;p22"/>
          <p:cNvGrpSpPr/>
          <p:nvPr/>
        </p:nvGrpSpPr>
        <p:grpSpPr>
          <a:xfrm>
            <a:off x="1105739" y="2189950"/>
            <a:ext cx="6932525" cy="2182125"/>
            <a:chOff x="1105739" y="1996050"/>
            <a:chExt cx="6932525" cy="2182125"/>
          </a:xfrm>
        </p:grpSpPr>
        <p:pic>
          <p:nvPicPr>
            <p:cNvPr id="153" name="Google Shape;153;p22"/>
            <p:cNvPicPr preferRelativeResize="0"/>
            <p:nvPr/>
          </p:nvPicPr>
          <p:blipFill>
            <a:blip r:embed="rId3">
              <a:alphaModFix/>
            </a:blip>
            <a:stretch>
              <a:fillRect/>
            </a:stretch>
          </p:blipFill>
          <p:spPr>
            <a:xfrm>
              <a:off x="1105739" y="1996050"/>
              <a:ext cx="6932525" cy="2182125"/>
            </a:xfrm>
            <a:prstGeom prst="rect">
              <a:avLst/>
            </a:prstGeom>
            <a:noFill/>
            <a:ln cap="flat" cmpd="sng" w="9525">
              <a:solidFill>
                <a:schemeClr val="dk2"/>
              </a:solidFill>
              <a:prstDash val="dot"/>
              <a:round/>
              <a:headEnd len="sm" w="sm" type="none"/>
              <a:tailEnd len="sm" w="sm" type="none"/>
            </a:ln>
          </p:spPr>
        </p:pic>
        <p:sp>
          <p:nvSpPr>
            <p:cNvPr id="154" name="Google Shape;154;p22"/>
            <p:cNvSpPr/>
            <p:nvPr/>
          </p:nvSpPr>
          <p:spPr>
            <a:xfrm>
              <a:off x="3657600" y="2650325"/>
              <a:ext cx="1859100" cy="1231500"/>
            </a:xfrm>
            <a:prstGeom prst="rect">
              <a:avLst/>
            </a:prstGeom>
            <a:gradFill>
              <a:gsLst>
                <a:gs pos="0">
                  <a:srgbClr val="FFFBEE"/>
                </a:gs>
                <a:gs pos="91000">
                  <a:srgbClr val="FFF0C5"/>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6143625" y="2650325"/>
              <a:ext cx="1859100" cy="1231500"/>
            </a:xfrm>
            <a:prstGeom prst="rect">
              <a:avLst/>
            </a:prstGeom>
            <a:gradFill>
              <a:gsLst>
                <a:gs pos="0">
                  <a:srgbClr val="FFFBEE"/>
                </a:gs>
                <a:gs pos="91000">
                  <a:srgbClr val="FFF0C5"/>
                </a:gs>
                <a:gs pos="100000">
                  <a:srgbClr val="FAD25C"/>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22"/>
            <p:cNvPicPr preferRelativeResize="0"/>
            <p:nvPr/>
          </p:nvPicPr>
          <p:blipFill>
            <a:blip r:embed="rId4">
              <a:alphaModFix/>
            </a:blip>
            <a:stretch>
              <a:fillRect/>
            </a:stretch>
          </p:blipFill>
          <p:spPr>
            <a:xfrm>
              <a:off x="4430857" y="3152825"/>
              <a:ext cx="312570" cy="226500"/>
            </a:xfrm>
            <a:prstGeom prst="rect">
              <a:avLst/>
            </a:prstGeom>
            <a:noFill/>
            <a:ln>
              <a:noFill/>
            </a:ln>
          </p:spPr>
        </p:pic>
        <p:pic>
          <p:nvPicPr>
            <p:cNvPr id="157" name="Google Shape;157;p22"/>
            <p:cNvPicPr preferRelativeResize="0"/>
            <p:nvPr/>
          </p:nvPicPr>
          <p:blipFill>
            <a:blip r:embed="rId5">
              <a:alphaModFix/>
            </a:blip>
            <a:stretch>
              <a:fillRect/>
            </a:stretch>
          </p:blipFill>
          <p:spPr>
            <a:xfrm>
              <a:off x="6885175" y="3152825"/>
              <a:ext cx="376005" cy="226500"/>
            </a:xfrm>
            <a:prstGeom prst="rect">
              <a:avLst/>
            </a:prstGeom>
            <a:noFill/>
            <a:ln>
              <a:noFill/>
            </a:ln>
          </p:spPr>
        </p:pic>
      </p:grpSp>
      <p:sp>
        <p:nvSpPr>
          <p:cNvPr id="158" name="Google Shape;158;p22"/>
          <p:cNvSpPr txBox="1"/>
          <p:nvPr>
            <p:ph idx="1"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Structured-</a:t>
            </a:r>
            <a:r>
              <a:rPr b="1" lang="en" sz="1400"/>
              <a:t>BTD</a:t>
            </a:r>
            <a:r>
              <a:rPr lang="en" sz="1400"/>
              <a:t> model for </a:t>
            </a:r>
            <a:r>
              <a:rPr b="1" lang="en" sz="1400"/>
              <a:t>BSS</a:t>
            </a:r>
            <a:r>
              <a:rPr lang="en" sz="1400"/>
              <a:t>.</a:t>
            </a:r>
            <a:endParaRPr sz="1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Approximate BTD</a:t>
            </a:r>
            <a:endParaRPr/>
          </a:p>
        </p:txBody>
      </p:sp>
      <p:sp>
        <p:nvSpPr>
          <p:cNvPr id="164" name="Google Shape;164;p23"/>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65" name="Google Shape;165;p23"/>
          <p:cNvPicPr preferRelativeResize="0"/>
          <p:nvPr/>
        </p:nvPicPr>
        <p:blipFill>
          <a:blip r:embed="rId3">
            <a:alphaModFix/>
          </a:blip>
          <a:stretch>
            <a:fillRect/>
          </a:stretch>
        </p:blipFill>
        <p:spPr>
          <a:xfrm>
            <a:off x="3261187" y="3623975"/>
            <a:ext cx="2621651" cy="510850"/>
          </a:xfrm>
          <a:prstGeom prst="rect">
            <a:avLst/>
          </a:prstGeom>
          <a:noFill/>
          <a:ln>
            <a:noFill/>
          </a:ln>
        </p:spPr>
      </p:pic>
      <p:pic>
        <p:nvPicPr>
          <p:cNvPr id="166" name="Google Shape;166;p23"/>
          <p:cNvPicPr preferRelativeResize="0"/>
          <p:nvPr/>
        </p:nvPicPr>
        <p:blipFill>
          <a:blip r:embed="rId4">
            <a:alphaModFix/>
          </a:blip>
          <a:stretch>
            <a:fillRect/>
          </a:stretch>
        </p:blipFill>
        <p:spPr>
          <a:xfrm>
            <a:off x="2467449" y="2571738"/>
            <a:ext cx="4209117" cy="510850"/>
          </a:xfrm>
          <a:prstGeom prst="rect">
            <a:avLst/>
          </a:prstGeom>
          <a:noFill/>
          <a:ln>
            <a:noFill/>
          </a:ln>
        </p:spPr>
      </p:pic>
      <p:grpSp>
        <p:nvGrpSpPr>
          <p:cNvPr id="167" name="Google Shape;167;p23"/>
          <p:cNvGrpSpPr/>
          <p:nvPr/>
        </p:nvGrpSpPr>
        <p:grpSpPr>
          <a:xfrm>
            <a:off x="481063" y="991638"/>
            <a:ext cx="8181900" cy="1129344"/>
            <a:chOff x="481050" y="1017725"/>
            <a:chExt cx="8181900" cy="1068342"/>
          </a:xfrm>
        </p:grpSpPr>
        <p:sp>
          <p:nvSpPr>
            <p:cNvPr id="168" name="Google Shape;168;p23"/>
            <p:cNvSpPr/>
            <p:nvPr/>
          </p:nvSpPr>
          <p:spPr>
            <a:xfrm>
              <a:off x="481050" y="1152467"/>
              <a:ext cx="8181900" cy="9336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Fixed structure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Prior Knowledge of </a:t>
              </a:r>
              <a:r>
                <a:rPr i="1" lang="en">
                  <a:solidFill>
                    <a:schemeClr val="dk1"/>
                  </a:solidFill>
                  <a:latin typeface="Times New Roman"/>
                  <a:ea typeface="Times New Roman"/>
                  <a:cs typeface="Times New Roman"/>
                  <a:sym typeface="Times New Roman"/>
                </a:rPr>
                <a:t>(R, L</a:t>
              </a:r>
              <a:r>
                <a:rPr i="1" lang="en" sz="1200">
                  <a:solidFill>
                    <a:schemeClr val="dk1"/>
                  </a:solidFill>
                  <a:latin typeface="Times New Roman"/>
                  <a:ea typeface="Times New Roman"/>
                  <a:cs typeface="Times New Roman"/>
                  <a:sym typeface="Times New Roman"/>
                </a:rPr>
                <a:t>r)</a:t>
              </a:r>
              <a:endParaRPr>
                <a:solidFill>
                  <a:schemeClr val="dk1"/>
                </a:solidFill>
              </a:endParaRPr>
            </a:p>
            <a:p>
              <a:pPr indent="-317500" lvl="0" marL="457200" rtl="0" algn="l">
                <a:spcBef>
                  <a:spcPts val="0"/>
                </a:spcBef>
                <a:spcAft>
                  <a:spcPts val="0"/>
                </a:spcAft>
                <a:buSzPts val="1400"/>
                <a:buChar char="●"/>
              </a:pPr>
              <a:r>
                <a:rPr lang="en"/>
                <a:t>Complex values and </a:t>
              </a:r>
              <a:r>
                <a:rPr lang="en">
                  <a:solidFill>
                    <a:schemeClr val="dk1"/>
                  </a:solidFill>
                </a:rPr>
                <a:t>r</a:t>
              </a:r>
              <a:r>
                <a:rPr lang="en">
                  <a:solidFill>
                    <a:schemeClr val="dk1"/>
                  </a:solidFill>
                </a:rPr>
                <a:t>equire additional constraints (as a structured matrix)</a:t>
              </a:r>
              <a:endParaRPr>
                <a:solidFill>
                  <a:schemeClr val="dk1"/>
                </a:solidFill>
              </a:endParaRPr>
            </a:p>
          </p:txBody>
        </p:sp>
        <p:sp>
          <p:nvSpPr>
            <p:cNvPr id="169" name="Google Shape;169;p23"/>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Existence and Uniqueness</a:t>
              </a:r>
              <a:endParaRPr>
                <a:solidFill>
                  <a:schemeClr val="lt1"/>
                </a:solidFil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 </a:t>
            </a:r>
            <a:r>
              <a:rPr lang="en"/>
              <a:t>Shortcomings of the standard least-squares approach</a:t>
            </a:r>
            <a:endParaRPr/>
          </a:p>
        </p:txBody>
      </p:sp>
      <p:sp>
        <p:nvSpPr>
          <p:cNvPr id="175" name="Google Shape;175;p24"/>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76" name="Google Shape;176;p24"/>
          <p:cNvGrpSpPr/>
          <p:nvPr/>
        </p:nvGrpSpPr>
        <p:grpSpPr>
          <a:xfrm>
            <a:off x="481050" y="915200"/>
            <a:ext cx="8181900" cy="1076450"/>
            <a:chOff x="481050" y="1017725"/>
            <a:chExt cx="8181900" cy="1076450"/>
          </a:xfrm>
        </p:grpSpPr>
        <p:sp>
          <p:nvSpPr>
            <p:cNvPr id="177" name="Google Shape;177;p24"/>
            <p:cNvSpPr/>
            <p:nvPr/>
          </p:nvSpPr>
          <p:spPr>
            <a:xfrm>
              <a:off x="481050" y="1152475"/>
              <a:ext cx="8181900" cy="9417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F</a:t>
              </a:r>
              <a:r>
                <a:rPr lang="en">
                  <a:solidFill>
                    <a:schemeClr val="dk1"/>
                  </a:solidFill>
                </a:rPr>
                <a:t>lexibility </a:t>
              </a:r>
              <a:r>
                <a:rPr lang="en"/>
                <a:t>regarding the ranks </a:t>
              </a:r>
              <a:r>
                <a:rPr i="1" lang="en">
                  <a:solidFill>
                    <a:schemeClr val="dk1"/>
                  </a:solidFill>
                  <a:latin typeface="Times New Roman"/>
                  <a:ea typeface="Times New Roman"/>
                  <a:cs typeface="Times New Roman"/>
                  <a:sym typeface="Times New Roman"/>
                </a:rPr>
                <a:t>L</a:t>
              </a:r>
              <a:r>
                <a:rPr i="1" lang="en" sz="1200">
                  <a:solidFill>
                    <a:schemeClr val="dk1"/>
                  </a:solidFill>
                  <a:latin typeface="Times New Roman"/>
                  <a:ea typeface="Times New Roman"/>
                  <a:cs typeface="Times New Roman"/>
                  <a:sym typeface="Times New Roman"/>
                </a:rPr>
                <a:t>r</a:t>
              </a:r>
              <a:r>
                <a:rPr lang="en"/>
                <a:t> of the blocks (which can be very different from one another)</a:t>
              </a:r>
              <a:endParaRPr/>
            </a:p>
            <a:p>
              <a:pPr indent="-317500" lvl="0" marL="457200" rtl="0" algn="l">
                <a:spcBef>
                  <a:spcPts val="0"/>
                </a:spcBef>
                <a:spcAft>
                  <a:spcPts val="0"/>
                </a:spcAft>
                <a:buSzPts val="1400"/>
                <a:buChar char="●"/>
              </a:pPr>
              <a:r>
                <a:rPr lang="en"/>
                <a:t>Rank Inversion and </a:t>
              </a:r>
              <a:r>
                <a:rPr lang="en"/>
                <a:t>overestimation</a:t>
              </a:r>
              <a:endParaRPr/>
            </a:p>
            <a:p>
              <a:pPr indent="-317500" lvl="0" marL="457200" rtl="0" algn="l">
                <a:spcBef>
                  <a:spcPts val="0"/>
                </a:spcBef>
                <a:spcAft>
                  <a:spcPts val="0"/>
                </a:spcAft>
                <a:buClr>
                  <a:schemeClr val="dk1"/>
                </a:buClr>
                <a:buSzPts val="1400"/>
                <a:buChar char="●"/>
              </a:pPr>
              <a:r>
                <a:rPr lang="en">
                  <a:solidFill>
                    <a:schemeClr val="dk1"/>
                  </a:solidFill>
                </a:rPr>
                <a:t>Set of possible ranks is restricted (it becomes more severe as the number of blocks grows)</a:t>
              </a:r>
              <a:endParaRPr>
                <a:solidFill>
                  <a:schemeClr val="dk1"/>
                </a:solidFill>
              </a:endParaRPr>
            </a:p>
          </p:txBody>
        </p:sp>
        <p:sp>
          <p:nvSpPr>
            <p:cNvPr id="178" name="Google Shape;178;p24"/>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a:t>
              </a:r>
              <a:r>
                <a:rPr lang="en">
                  <a:solidFill>
                    <a:schemeClr val="lt1"/>
                  </a:solidFill>
                </a:rPr>
                <a:t>locks and r</a:t>
              </a:r>
              <a:r>
                <a:rPr lang="en">
                  <a:solidFill>
                    <a:schemeClr val="lt1"/>
                  </a:solidFill>
                </a:rPr>
                <a:t>ank remarks</a:t>
              </a:r>
              <a:endParaRPr>
                <a:solidFill>
                  <a:schemeClr val="lt1"/>
                </a:solidFill>
              </a:endParaRPr>
            </a:p>
          </p:txBody>
        </p:sp>
      </p:grpSp>
      <p:pic>
        <p:nvPicPr>
          <p:cNvPr id="179" name="Google Shape;179;p24"/>
          <p:cNvPicPr preferRelativeResize="0"/>
          <p:nvPr/>
        </p:nvPicPr>
        <p:blipFill>
          <a:blip r:embed="rId3">
            <a:alphaModFix/>
          </a:blip>
          <a:stretch>
            <a:fillRect/>
          </a:stretch>
        </p:blipFill>
        <p:spPr>
          <a:xfrm>
            <a:off x="1795392" y="2302222"/>
            <a:ext cx="5553209" cy="1747925"/>
          </a:xfrm>
          <a:prstGeom prst="rect">
            <a:avLst/>
          </a:prstGeom>
          <a:noFill/>
          <a:ln cap="flat" cmpd="sng" w="9525">
            <a:solidFill>
              <a:schemeClr val="dk2"/>
            </a:solidFill>
            <a:prstDash val="dot"/>
            <a:round/>
            <a:headEnd len="sm" w="sm" type="none"/>
            <a:tailEnd len="sm" w="sm" type="none"/>
          </a:ln>
        </p:spPr>
      </p:pic>
      <p:sp>
        <p:nvSpPr>
          <p:cNvPr id="180" name="Google Shape;180;p24"/>
          <p:cNvSpPr txBox="1"/>
          <p:nvPr>
            <p:ph idx="1"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a:t>
            </a:r>
            <a:r>
              <a:rPr b="1" lang="en" sz="1400"/>
              <a:t>BTD</a:t>
            </a:r>
            <a:r>
              <a:rPr lang="en" sz="1400"/>
              <a:t> model for </a:t>
            </a:r>
            <a:r>
              <a:rPr b="1" lang="en" sz="1400"/>
              <a:t>BSS</a:t>
            </a:r>
            <a:r>
              <a:rPr lang="en" sz="1400"/>
              <a:t>.</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III. Alternating Group Lasso Algorithm for BTD</a:t>
            </a:r>
            <a:endParaRPr/>
          </a:p>
        </p:txBody>
      </p:sp>
      <p:sp>
        <p:nvSpPr>
          <p:cNvPr id="186" name="Google Shape;186;p25"/>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grpSp>
        <p:nvGrpSpPr>
          <p:cNvPr id="191" name="Google Shape;191;p26"/>
          <p:cNvGrpSpPr/>
          <p:nvPr/>
        </p:nvGrpSpPr>
        <p:grpSpPr>
          <a:xfrm>
            <a:off x="481063" y="791563"/>
            <a:ext cx="8181900" cy="1210850"/>
            <a:chOff x="481050" y="1017725"/>
            <a:chExt cx="8181900" cy="1210850"/>
          </a:xfrm>
        </p:grpSpPr>
        <p:sp>
          <p:nvSpPr>
            <p:cNvPr id="192" name="Google Shape;192;p26"/>
            <p:cNvSpPr/>
            <p:nvPr/>
          </p:nvSpPr>
          <p:spPr>
            <a:xfrm>
              <a:off x="481050" y="1152475"/>
              <a:ext cx="8181900" cy="10761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Non-fixed structure minimizing </a:t>
              </a:r>
              <a:r>
                <a:rPr lang="en">
                  <a:solidFill>
                    <a:schemeClr val="dk1"/>
                  </a:solidFill>
                  <a:latin typeface="Times New Roman"/>
                  <a:ea typeface="Times New Roman"/>
                  <a:cs typeface="Times New Roman"/>
                  <a:sym typeface="Times New Roman"/>
                </a:rPr>
                <a:t>F(</a:t>
              </a:r>
              <a:r>
                <a:rPr b="1" lang="en">
                  <a:solidFill>
                    <a:schemeClr val="dk1"/>
                  </a:solidFill>
                  <a:latin typeface="Times New Roman"/>
                  <a:ea typeface="Times New Roman"/>
                  <a:cs typeface="Times New Roman"/>
                  <a:sym typeface="Times New Roman"/>
                </a:rPr>
                <a:t>A</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B</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X</a:t>
              </a:r>
              <a:r>
                <a:rPr lang="en">
                  <a:solidFill>
                    <a:schemeClr val="dk1"/>
                  </a:solidFill>
                  <a:latin typeface="Times New Roman"/>
                  <a:ea typeface="Times New Roman"/>
                  <a:cs typeface="Times New Roman"/>
                  <a:sym typeface="Times New Roman"/>
                </a:rPr>
                <a:t>)</a:t>
              </a:r>
              <a:r>
                <a:rPr lang="en">
                  <a:solidFill>
                    <a:schemeClr val="dk1"/>
                  </a:solidFill>
                </a:rPr>
                <a:t> ensuring the Hankel structure</a:t>
              </a:r>
              <a:endParaRPr/>
            </a:p>
            <a:p>
              <a:pPr indent="-317500" lvl="0" marL="457200" rtl="0" algn="l">
                <a:spcBef>
                  <a:spcPts val="0"/>
                </a:spcBef>
                <a:spcAft>
                  <a:spcPts val="0"/>
                </a:spcAft>
                <a:buSzPts val="1400"/>
                <a:buChar char="●"/>
              </a:pPr>
              <a:r>
                <a:rPr lang="en">
                  <a:solidFill>
                    <a:schemeClr val="dk1"/>
                  </a:solidFill>
                </a:rPr>
                <a:t>Penalization term </a:t>
              </a:r>
              <a:r>
                <a:rPr lang="en">
                  <a:solidFill>
                    <a:schemeClr val="dk1"/>
                  </a:solidFill>
                  <a:latin typeface="Times New Roman"/>
                  <a:ea typeface="Times New Roman"/>
                  <a:cs typeface="Times New Roman"/>
                  <a:sym typeface="Times New Roman"/>
                </a:rPr>
                <a:t>(𝛾)</a:t>
              </a:r>
              <a:r>
                <a:rPr lang="en">
                  <a:solidFill>
                    <a:schemeClr val="dk1"/>
                  </a:solidFill>
                </a:rPr>
                <a:t> and </a:t>
              </a:r>
              <a:r>
                <a:rPr lang="en">
                  <a:solidFill>
                    <a:schemeClr val="dk1"/>
                  </a:solidFill>
                  <a:latin typeface="Times New Roman"/>
                  <a:ea typeface="Times New Roman"/>
                  <a:cs typeface="Times New Roman"/>
                  <a:sym typeface="Times New Roman"/>
                </a:rPr>
                <a:t>g(</a:t>
              </a:r>
              <a:r>
                <a:rPr b="1" lang="en">
                  <a:solidFill>
                    <a:schemeClr val="dk1"/>
                  </a:solidFill>
                  <a:latin typeface="Times New Roman"/>
                  <a:ea typeface="Times New Roman"/>
                  <a:cs typeface="Times New Roman"/>
                  <a:sym typeface="Times New Roman"/>
                </a:rPr>
                <a:t>A</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B</a:t>
              </a:r>
              <a:r>
                <a:rPr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X</a:t>
              </a:r>
              <a:r>
                <a:rPr lang="en">
                  <a:solidFill>
                    <a:schemeClr val="dk1"/>
                  </a:solidFill>
                  <a:latin typeface="Times New Roman"/>
                  <a:ea typeface="Times New Roman"/>
                  <a:cs typeface="Times New Roman"/>
                  <a:sym typeface="Times New Roman"/>
                </a:rPr>
                <a:t>) </a:t>
              </a:r>
              <a:r>
                <a:rPr lang="en">
                  <a:solidFill>
                    <a:schemeClr val="dk1"/>
                  </a:solidFill>
                </a:rPr>
                <a:t>limiting the multilinear ranks and number of blocks</a:t>
              </a:r>
              <a:endParaRPr/>
            </a:p>
            <a:p>
              <a:pPr indent="-317500" lvl="0" marL="457200" rtl="0" algn="l">
                <a:spcBef>
                  <a:spcPts val="0"/>
                </a:spcBef>
                <a:spcAft>
                  <a:spcPts val="0"/>
                </a:spcAft>
                <a:buClr>
                  <a:schemeClr val="dk1"/>
                </a:buClr>
                <a:buSzPts val="1400"/>
                <a:buChar char="●"/>
              </a:pPr>
              <a:r>
                <a:rPr lang="en">
                  <a:solidFill>
                    <a:schemeClr val="dk1"/>
                  </a:solidFill>
                </a:rPr>
                <a:t>Allows simultaneous estimation of </a:t>
              </a:r>
              <a:r>
                <a:rPr i="1" lang="en">
                  <a:solidFill>
                    <a:schemeClr val="dk1"/>
                  </a:solidFill>
                  <a:latin typeface="Times New Roman"/>
                  <a:ea typeface="Times New Roman"/>
                  <a:cs typeface="Times New Roman"/>
                  <a:sym typeface="Times New Roman"/>
                </a:rPr>
                <a:t>(R, L</a:t>
              </a:r>
              <a:r>
                <a:rPr i="1" lang="en" sz="1200">
                  <a:solidFill>
                    <a:schemeClr val="dk1"/>
                  </a:solidFill>
                  <a:latin typeface="Times New Roman"/>
                  <a:ea typeface="Times New Roman"/>
                  <a:cs typeface="Times New Roman"/>
                  <a:sym typeface="Times New Roman"/>
                </a:rPr>
                <a:t>r)</a:t>
              </a:r>
              <a:r>
                <a:rPr lang="en">
                  <a:solidFill>
                    <a:schemeClr val="dk1"/>
                  </a:solidFill>
                </a:rPr>
                <a:t> and model factors</a:t>
              </a:r>
              <a:endParaRPr>
                <a:solidFill>
                  <a:schemeClr val="dk1"/>
                </a:solidFill>
              </a:endParaRPr>
            </a:p>
          </p:txBody>
        </p:sp>
        <p:sp>
          <p:nvSpPr>
            <p:cNvPr id="193" name="Google Shape;193;p26"/>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Constrained Alternating Group Lasso (CAGL) Approach</a:t>
              </a:r>
              <a:endParaRPr>
                <a:solidFill>
                  <a:schemeClr val="lt1"/>
                </a:solidFill>
              </a:endParaRPr>
            </a:p>
          </p:txBody>
        </p:sp>
      </p:grpSp>
      <p:sp>
        <p:nvSpPr>
          <p:cNvPr id="194" name="Google Shape;194;p26"/>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195" name="Google Shape;195;p2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Problem formulation</a:t>
            </a:r>
            <a:endParaRPr/>
          </a:p>
        </p:txBody>
      </p:sp>
      <p:pic>
        <p:nvPicPr>
          <p:cNvPr id="196" name="Google Shape;196;p26"/>
          <p:cNvPicPr preferRelativeResize="0"/>
          <p:nvPr/>
        </p:nvPicPr>
        <p:blipFill>
          <a:blip r:embed="rId3">
            <a:alphaModFix/>
          </a:blip>
          <a:stretch>
            <a:fillRect/>
          </a:stretch>
        </p:blipFill>
        <p:spPr>
          <a:xfrm>
            <a:off x="2095888" y="2314600"/>
            <a:ext cx="4952225" cy="376474"/>
          </a:xfrm>
          <a:prstGeom prst="rect">
            <a:avLst/>
          </a:prstGeom>
          <a:noFill/>
          <a:ln>
            <a:noFill/>
          </a:ln>
        </p:spPr>
      </p:pic>
      <p:pic>
        <p:nvPicPr>
          <p:cNvPr id="197" name="Google Shape;197;p26"/>
          <p:cNvPicPr preferRelativeResize="0"/>
          <p:nvPr/>
        </p:nvPicPr>
        <p:blipFill>
          <a:blip r:embed="rId4">
            <a:alphaModFix/>
          </a:blip>
          <a:stretch>
            <a:fillRect/>
          </a:stretch>
        </p:blipFill>
        <p:spPr>
          <a:xfrm>
            <a:off x="3106786" y="3970388"/>
            <a:ext cx="2930425" cy="523800"/>
          </a:xfrm>
          <a:prstGeom prst="rect">
            <a:avLst/>
          </a:prstGeom>
          <a:noFill/>
          <a:ln>
            <a:noFill/>
          </a:ln>
        </p:spPr>
      </p:pic>
      <p:pic>
        <p:nvPicPr>
          <p:cNvPr id="198" name="Google Shape;198;p26"/>
          <p:cNvPicPr preferRelativeResize="0"/>
          <p:nvPr/>
        </p:nvPicPr>
        <p:blipFill>
          <a:blip r:embed="rId5">
            <a:alphaModFix/>
          </a:blip>
          <a:stretch>
            <a:fillRect/>
          </a:stretch>
        </p:blipFill>
        <p:spPr>
          <a:xfrm>
            <a:off x="2285988" y="3142500"/>
            <a:ext cx="4572001" cy="376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Algorithm for unconstrained blocks</a:t>
            </a:r>
            <a:endParaRPr/>
          </a:p>
        </p:txBody>
      </p:sp>
      <p:sp>
        <p:nvSpPr>
          <p:cNvPr id="204" name="Google Shape;204;p27"/>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05" name="Google Shape;205;p27"/>
          <p:cNvGrpSpPr/>
          <p:nvPr/>
        </p:nvGrpSpPr>
        <p:grpSpPr>
          <a:xfrm>
            <a:off x="2627847" y="1576378"/>
            <a:ext cx="3888316" cy="2853864"/>
            <a:chOff x="2267675" y="1424625"/>
            <a:chExt cx="4608648" cy="3125125"/>
          </a:xfrm>
        </p:grpSpPr>
        <p:pic>
          <p:nvPicPr>
            <p:cNvPr id="206" name="Google Shape;206;p27"/>
            <p:cNvPicPr preferRelativeResize="0"/>
            <p:nvPr/>
          </p:nvPicPr>
          <p:blipFill>
            <a:blip r:embed="rId3">
              <a:alphaModFix/>
            </a:blip>
            <a:stretch>
              <a:fillRect/>
            </a:stretch>
          </p:blipFill>
          <p:spPr>
            <a:xfrm>
              <a:off x="2267675" y="1424625"/>
              <a:ext cx="4608648" cy="3125125"/>
            </a:xfrm>
            <a:prstGeom prst="rect">
              <a:avLst/>
            </a:prstGeom>
            <a:noFill/>
            <a:ln>
              <a:noFill/>
            </a:ln>
          </p:spPr>
        </p:pic>
        <p:sp>
          <p:nvSpPr>
            <p:cNvPr id="207" name="Google Shape;207;p27"/>
            <p:cNvSpPr/>
            <p:nvPr/>
          </p:nvSpPr>
          <p:spPr>
            <a:xfrm flipH="1" rot="10800000">
              <a:off x="2267675" y="3107525"/>
              <a:ext cx="4608600" cy="846900"/>
            </a:xfrm>
            <a:prstGeom prst="rect">
              <a:avLst/>
            </a:prstGeom>
            <a:solidFill>
              <a:srgbClr val="F3CFCF">
                <a:alpha val="9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 name="Google Shape;208;p27"/>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 Pseudocode for the unconstrained AGL algorith</a:t>
            </a:r>
            <a:r>
              <a:rPr lang="en" sz="1400"/>
              <a:t>m (</a:t>
            </a:r>
            <a:r>
              <a:rPr lang="en" sz="1400"/>
              <a:t>lines 5–8 must be omitted).</a:t>
            </a:r>
            <a:endParaRPr sz="1400"/>
          </a:p>
        </p:txBody>
      </p:sp>
      <p:grpSp>
        <p:nvGrpSpPr>
          <p:cNvPr id="209" name="Google Shape;209;p27"/>
          <p:cNvGrpSpPr/>
          <p:nvPr/>
        </p:nvGrpSpPr>
        <p:grpSpPr>
          <a:xfrm>
            <a:off x="481038" y="752238"/>
            <a:ext cx="8181913" cy="739862"/>
            <a:chOff x="481050" y="1017725"/>
            <a:chExt cx="8181913" cy="739862"/>
          </a:xfrm>
        </p:grpSpPr>
        <p:sp>
          <p:nvSpPr>
            <p:cNvPr id="210" name="Google Shape;210;p27"/>
            <p:cNvSpPr/>
            <p:nvPr/>
          </p:nvSpPr>
          <p:spPr>
            <a:xfrm>
              <a:off x="481063" y="1152487"/>
              <a:ext cx="8181900" cy="6051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Solve Group Lasso Subproblems, where the factor</a:t>
              </a:r>
              <a:r>
                <a:rPr baseline="30000"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A</a:t>
              </a:r>
              <a:r>
                <a:rPr lang="en">
                  <a:solidFill>
                    <a:schemeClr val="dk1"/>
                  </a:solidFill>
                </a:rPr>
                <a:t> is estimated depending on</a:t>
              </a:r>
              <a:r>
                <a:rPr baseline="30000"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B</a:t>
              </a:r>
              <a:r>
                <a:rPr baseline="30000" lang="en">
                  <a:solidFill>
                    <a:schemeClr val="dk1"/>
                  </a:solidFill>
                  <a:latin typeface="Times New Roman"/>
                  <a:ea typeface="Times New Roman"/>
                  <a:cs typeface="Times New Roman"/>
                  <a:sym typeface="Times New Roman"/>
                </a:rPr>
                <a:t>(t-1) </a:t>
              </a:r>
              <a:r>
                <a:rPr lang="en">
                  <a:solidFill>
                    <a:schemeClr val="dk1"/>
                  </a:solidFill>
                </a:rPr>
                <a:t>and </a:t>
              </a:r>
              <a:r>
                <a:rPr b="1" lang="en">
                  <a:solidFill>
                    <a:schemeClr val="dk1"/>
                  </a:solidFill>
                  <a:latin typeface="Times New Roman"/>
                  <a:ea typeface="Times New Roman"/>
                  <a:cs typeface="Times New Roman"/>
                  <a:sym typeface="Times New Roman"/>
                </a:rPr>
                <a:t>X</a:t>
              </a:r>
              <a:r>
                <a:rPr baseline="30000" lang="en">
                  <a:solidFill>
                    <a:schemeClr val="dk1"/>
                  </a:solidFill>
                  <a:latin typeface="Times New Roman"/>
                  <a:ea typeface="Times New Roman"/>
                  <a:cs typeface="Times New Roman"/>
                  <a:sym typeface="Times New Roman"/>
                </a:rPr>
                <a:t>(t-1)</a:t>
              </a:r>
              <a:endParaRPr>
                <a:solidFill>
                  <a:schemeClr val="dk1"/>
                </a:solidFill>
              </a:endParaRPr>
            </a:p>
          </p:txBody>
        </p:sp>
        <p:sp>
          <p:nvSpPr>
            <p:cNvPr id="211" name="Google Shape;211;p27"/>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AGL Algorithm</a:t>
              </a:r>
              <a:endParaRPr>
                <a:solidFill>
                  <a:schemeClr val="lt1"/>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8"/>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 Pseudocode for constrained AGL algorithm.</a:t>
            </a:r>
            <a:endParaRPr sz="1400"/>
          </a:p>
        </p:txBody>
      </p:sp>
      <p:sp>
        <p:nvSpPr>
          <p:cNvPr id="217" name="Google Shape;217;p2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a:t>
            </a:r>
            <a:r>
              <a:rPr lang="en"/>
              <a:t>Handling linear constraints in </a:t>
            </a:r>
            <a:r>
              <a:rPr b="1" lang="en" sz="2750">
                <a:latin typeface="Times New Roman"/>
                <a:ea typeface="Times New Roman"/>
                <a:cs typeface="Times New Roman"/>
                <a:sym typeface="Times New Roman"/>
              </a:rPr>
              <a:t>H</a:t>
            </a:r>
            <a:r>
              <a:rPr i="1" lang="en" sz="2000">
                <a:latin typeface="Times New Roman"/>
                <a:ea typeface="Times New Roman"/>
                <a:cs typeface="Times New Roman"/>
                <a:sym typeface="Times New Roman"/>
              </a:rPr>
              <a:t>r</a:t>
            </a:r>
            <a:endParaRPr baseline="-25000" sz="2000"/>
          </a:p>
        </p:txBody>
      </p:sp>
      <p:sp>
        <p:nvSpPr>
          <p:cNvPr id="218" name="Google Shape;218;p28"/>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19" name="Google Shape;219;p28"/>
          <p:cNvPicPr preferRelativeResize="0"/>
          <p:nvPr/>
        </p:nvPicPr>
        <p:blipFill>
          <a:blip r:embed="rId3">
            <a:alphaModFix/>
          </a:blip>
          <a:stretch>
            <a:fillRect/>
          </a:stretch>
        </p:blipFill>
        <p:spPr>
          <a:xfrm>
            <a:off x="5746975" y="3270225"/>
            <a:ext cx="1597450" cy="274475"/>
          </a:xfrm>
          <a:prstGeom prst="rect">
            <a:avLst/>
          </a:prstGeom>
          <a:noFill/>
          <a:ln>
            <a:noFill/>
          </a:ln>
        </p:spPr>
      </p:pic>
      <p:grpSp>
        <p:nvGrpSpPr>
          <p:cNvPr id="220" name="Google Shape;220;p28"/>
          <p:cNvGrpSpPr/>
          <p:nvPr/>
        </p:nvGrpSpPr>
        <p:grpSpPr>
          <a:xfrm>
            <a:off x="481075" y="791575"/>
            <a:ext cx="8181925" cy="605078"/>
            <a:chOff x="481049" y="1017721"/>
            <a:chExt cx="8181925" cy="961816"/>
          </a:xfrm>
        </p:grpSpPr>
        <p:sp>
          <p:nvSpPr>
            <p:cNvPr id="221" name="Google Shape;221;p28"/>
            <p:cNvSpPr/>
            <p:nvPr/>
          </p:nvSpPr>
          <p:spPr>
            <a:xfrm>
              <a:off x="481074" y="1290137"/>
              <a:ext cx="8181900" cy="6894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Structured low-rank </a:t>
              </a:r>
              <a:r>
                <a:rPr lang="en">
                  <a:solidFill>
                    <a:schemeClr val="dk1"/>
                  </a:solidFill>
                </a:rPr>
                <a:t>approximation</a:t>
              </a:r>
              <a:r>
                <a:rPr lang="en">
                  <a:solidFill>
                    <a:schemeClr val="dk1"/>
                  </a:solidFill>
                </a:rPr>
                <a:t> (SRLA)</a:t>
              </a:r>
              <a:endParaRPr>
                <a:solidFill>
                  <a:schemeClr val="dk1"/>
                </a:solidFill>
              </a:endParaRPr>
            </a:p>
          </p:txBody>
        </p:sp>
        <p:sp>
          <p:nvSpPr>
            <p:cNvPr id="222" name="Google Shape;222;p28"/>
            <p:cNvSpPr/>
            <p:nvPr/>
          </p:nvSpPr>
          <p:spPr>
            <a:xfrm>
              <a:off x="481049" y="1017721"/>
              <a:ext cx="8181900" cy="3600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CAGL Algorithm</a:t>
              </a:r>
              <a:endParaRPr>
                <a:solidFill>
                  <a:schemeClr val="lt1"/>
                </a:solidFill>
              </a:endParaRPr>
            </a:p>
          </p:txBody>
        </p:sp>
      </p:grpSp>
      <p:grpSp>
        <p:nvGrpSpPr>
          <p:cNvPr id="223" name="Google Shape;223;p28"/>
          <p:cNvGrpSpPr/>
          <p:nvPr/>
        </p:nvGrpSpPr>
        <p:grpSpPr>
          <a:xfrm>
            <a:off x="1341972" y="1475303"/>
            <a:ext cx="3888316" cy="2853864"/>
            <a:chOff x="2267675" y="1424625"/>
            <a:chExt cx="4608648" cy="3125125"/>
          </a:xfrm>
        </p:grpSpPr>
        <p:pic>
          <p:nvPicPr>
            <p:cNvPr id="224" name="Google Shape;224;p28"/>
            <p:cNvPicPr preferRelativeResize="0"/>
            <p:nvPr/>
          </p:nvPicPr>
          <p:blipFill>
            <a:blip r:embed="rId4">
              <a:alphaModFix/>
            </a:blip>
            <a:stretch>
              <a:fillRect/>
            </a:stretch>
          </p:blipFill>
          <p:spPr>
            <a:xfrm>
              <a:off x="2267675" y="1424625"/>
              <a:ext cx="4608648" cy="3125125"/>
            </a:xfrm>
            <a:prstGeom prst="rect">
              <a:avLst/>
            </a:prstGeom>
            <a:noFill/>
            <a:ln>
              <a:noFill/>
            </a:ln>
          </p:spPr>
        </p:pic>
        <p:sp>
          <p:nvSpPr>
            <p:cNvPr id="225" name="Google Shape;225;p28"/>
            <p:cNvSpPr/>
            <p:nvPr/>
          </p:nvSpPr>
          <p:spPr>
            <a:xfrm flipH="1" rot="10800000">
              <a:off x="2267675" y="3107525"/>
              <a:ext cx="4608600" cy="846900"/>
            </a:xfrm>
            <a:prstGeom prst="rect">
              <a:avLst/>
            </a:prstGeom>
            <a:solidFill>
              <a:srgbClr val="FFF600">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9"/>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IV. Numerical Evaluation on Random Block Term Decomposition Models</a:t>
            </a:r>
            <a:endParaRPr/>
          </a:p>
        </p:txBody>
      </p:sp>
      <p:sp>
        <p:nvSpPr>
          <p:cNvPr id="231" name="Google Shape;231;p29"/>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37" name="Google Shape;237;p30"/>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38" name="Google Shape;238;p30"/>
          <p:cNvPicPr preferRelativeResize="0"/>
          <p:nvPr/>
        </p:nvPicPr>
        <p:blipFill>
          <a:blip r:embed="rId3">
            <a:alphaModFix/>
          </a:blip>
          <a:stretch>
            <a:fillRect/>
          </a:stretch>
        </p:blipFill>
        <p:spPr>
          <a:xfrm>
            <a:off x="4078913" y="875138"/>
            <a:ext cx="4595299" cy="667425"/>
          </a:xfrm>
          <a:prstGeom prst="rect">
            <a:avLst/>
          </a:prstGeom>
          <a:noFill/>
          <a:ln>
            <a:noFill/>
          </a:ln>
        </p:spPr>
      </p:pic>
      <p:grpSp>
        <p:nvGrpSpPr>
          <p:cNvPr id="239" name="Google Shape;239;p30"/>
          <p:cNvGrpSpPr/>
          <p:nvPr/>
        </p:nvGrpSpPr>
        <p:grpSpPr>
          <a:xfrm>
            <a:off x="481225" y="712925"/>
            <a:ext cx="8181560" cy="1858949"/>
            <a:chOff x="-131840" y="922405"/>
            <a:chExt cx="19433634" cy="1092214"/>
          </a:xfrm>
        </p:grpSpPr>
        <p:sp>
          <p:nvSpPr>
            <p:cNvPr id="240" name="Google Shape;240;p30"/>
            <p:cNvSpPr/>
            <p:nvPr/>
          </p:nvSpPr>
          <p:spPr>
            <a:xfrm>
              <a:off x="-131840" y="1017719"/>
              <a:ext cx="19433100" cy="9969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b="1" lang="en">
                  <a:solidFill>
                    <a:schemeClr val="dk1"/>
                  </a:solidFill>
                  <a:latin typeface="Times New Roman"/>
                  <a:ea typeface="Times New Roman"/>
                  <a:cs typeface="Times New Roman"/>
                  <a:sym typeface="Times New Roman"/>
                </a:rPr>
                <a:t>A, B, X</a:t>
              </a:r>
              <a:r>
                <a:rPr lang="en">
                  <a:solidFill>
                    <a:schemeClr val="dk1"/>
                  </a:solidFill>
                </a:rPr>
                <a:t> and </a:t>
              </a:r>
              <a:r>
                <a:rPr b="1" lang="en">
                  <a:solidFill>
                    <a:schemeClr val="dk1"/>
                  </a:solidFill>
                  <a:latin typeface="Times New Roman"/>
                  <a:ea typeface="Times New Roman"/>
                  <a:cs typeface="Times New Roman"/>
                  <a:sym typeface="Times New Roman"/>
                </a:rPr>
                <a:t>N </a:t>
              </a:r>
              <a:r>
                <a:rPr lang="en">
                  <a:solidFill>
                    <a:schemeClr val="dk1"/>
                  </a:solidFill>
                </a:rPr>
                <a:t>in an i.i.d. fashion from the standard normal distribution.</a:t>
              </a:r>
              <a:endParaRPr>
                <a:solidFill>
                  <a:schemeClr val="dk1"/>
                </a:solidFill>
              </a:endParaRPr>
            </a:p>
            <a:p>
              <a:pPr indent="-317500" lvl="0" marL="457200" rtl="0" algn="l">
                <a:spcBef>
                  <a:spcPts val="0"/>
                </a:spcBef>
                <a:spcAft>
                  <a:spcPts val="0"/>
                </a:spcAft>
                <a:buSzPts val="1400"/>
                <a:buChar char="●"/>
              </a:pPr>
              <a:r>
                <a:rPr lang="en">
                  <a:solidFill>
                    <a:schemeClr val="dk1"/>
                  </a:solidFill>
                </a:rPr>
                <a:t>Algebraic method with rank </a:t>
              </a:r>
              <a:r>
                <a:rPr lang="en">
                  <a:solidFill>
                    <a:schemeClr val="dk1"/>
                  </a:solidFill>
                </a:rPr>
                <a:t>e</a:t>
              </a:r>
              <a:r>
                <a:rPr lang="en">
                  <a:solidFill>
                    <a:schemeClr val="dk1"/>
                  </a:solidFill>
                </a:rPr>
                <a:t>stimates </a:t>
              </a:r>
              <a:r>
                <a:rPr i="1" lang="en">
                  <a:solidFill>
                    <a:schemeClr val="dk1"/>
                  </a:solidFill>
                  <a:latin typeface="Times New Roman"/>
                  <a:ea typeface="Times New Roman"/>
                  <a:cs typeface="Times New Roman"/>
                  <a:sym typeface="Times New Roman"/>
                </a:rPr>
                <a:t>L</a:t>
              </a:r>
              <a:r>
                <a:rPr i="1" lang="en" sz="1000">
                  <a:solidFill>
                    <a:schemeClr val="dk1"/>
                  </a:solidFill>
                  <a:latin typeface="Times New Roman"/>
                  <a:ea typeface="Times New Roman"/>
                  <a:cs typeface="Times New Roman"/>
                  <a:sym typeface="Times New Roman"/>
                </a:rPr>
                <a:t>1</a:t>
              </a:r>
              <a:r>
                <a:rPr i="1" lang="en">
                  <a:solidFill>
                    <a:schemeClr val="dk1"/>
                  </a:solidFill>
                  <a:latin typeface="Times New Roman"/>
                  <a:ea typeface="Times New Roman"/>
                  <a:cs typeface="Times New Roman"/>
                  <a:sym typeface="Times New Roman"/>
                </a:rPr>
                <a:t> = L</a:t>
              </a:r>
              <a:r>
                <a:rPr i="1" lang="en" sz="1000">
                  <a:solidFill>
                    <a:schemeClr val="dk1"/>
                  </a:solidFill>
                  <a:latin typeface="Times New Roman"/>
                  <a:ea typeface="Times New Roman"/>
                  <a:cs typeface="Times New Roman"/>
                  <a:sym typeface="Times New Roman"/>
                </a:rPr>
                <a:t>2</a:t>
              </a:r>
              <a:r>
                <a:rPr i="1" lang="en">
                  <a:solidFill>
                    <a:schemeClr val="dk1"/>
                  </a:solidFill>
                  <a:latin typeface="Times New Roman"/>
                  <a:ea typeface="Times New Roman"/>
                  <a:cs typeface="Times New Roman"/>
                  <a:sym typeface="Times New Roman"/>
                </a:rPr>
                <a:t> = L</a:t>
              </a:r>
              <a:r>
                <a:rPr i="1" lang="en" sz="1000">
                  <a:solidFill>
                    <a:schemeClr val="dk1"/>
                  </a:solidFill>
                  <a:latin typeface="Times New Roman"/>
                  <a:ea typeface="Times New Roman"/>
                  <a:cs typeface="Times New Roman"/>
                  <a:sym typeface="Times New Roman"/>
                </a:rPr>
                <a:t>3</a:t>
              </a:r>
              <a:r>
                <a:rPr i="1" lang="en">
                  <a:solidFill>
                    <a:schemeClr val="dk1"/>
                  </a:solidFill>
                  <a:latin typeface="Times New Roman"/>
                  <a:ea typeface="Times New Roman"/>
                  <a:cs typeface="Times New Roman"/>
                  <a:sym typeface="Times New Roman"/>
                </a:rPr>
                <a:t> = L</a:t>
              </a:r>
              <a:endParaRPr>
                <a:solidFill>
                  <a:schemeClr val="dk1"/>
                </a:solidFill>
              </a:endParaRPr>
            </a:p>
            <a:p>
              <a:pPr indent="-317500" lvl="0" marL="457200" rtl="0" algn="l">
                <a:spcBef>
                  <a:spcPts val="0"/>
                </a:spcBef>
                <a:spcAft>
                  <a:spcPts val="0"/>
                </a:spcAft>
                <a:buClr>
                  <a:schemeClr val="dk1"/>
                </a:buClr>
                <a:buSzPts val="1400"/>
                <a:buFont typeface="Times New Roman"/>
                <a:buChar char="●"/>
              </a:pPr>
              <a:r>
                <a:rPr lang="en">
                  <a:solidFill>
                    <a:schemeClr val="dk1"/>
                  </a:solidFill>
                </a:rPr>
                <a:t>AGL is run from this initial solution and using</a:t>
              </a:r>
              <a:r>
                <a:rPr i="1" lang="en">
                  <a:solidFill>
                    <a:schemeClr val="dk1"/>
                  </a:solidFill>
                  <a:latin typeface="Times New Roman"/>
                  <a:ea typeface="Times New Roman"/>
                  <a:cs typeface="Times New Roman"/>
                  <a:sym typeface="Times New Roman"/>
                </a:rPr>
                <a:t> γ = γ0</a:t>
              </a:r>
              <a:endParaRPr i="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Apply a γ-sweeping procedure inspired by solution-path techniques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Overestimation and true parameters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SNR of 20 dB</a:t>
              </a:r>
              <a:endParaRPr>
                <a:solidFill>
                  <a:schemeClr val="dk1"/>
                </a:solidFill>
              </a:endParaRPr>
            </a:p>
          </p:txBody>
        </p:sp>
        <p:sp>
          <p:nvSpPr>
            <p:cNvPr id="241" name="Google Shape;241;p30"/>
            <p:cNvSpPr/>
            <p:nvPr/>
          </p:nvSpPr>
          <p:spPr>
            <a:xfrm>
              <a:off x="-131305" y="922405"/>
              <a:ext cx="19433100" cy="2340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Experiment Setup</a:t>
              </a:r>
              <a:endParaRPr>
                <a:solidFill>
                  <a:schemeClr val="lt1"/>
                </a:solidFill>
              </a:endParaRPr>
            </a:p>
          </p:txBody>
        </p:sp>
      </p:grpSp>
      <p:pic>
        <p:nvPicPr>
          <p:cNvPr id="242" name="Google Shape;242;p30"/>
          <p:cNvPicPr preferRelativeResize="0"/>
          <p:nvPr/>
        </p:nvPicPr>
        <p:blipFill>
          <a:blip r:embed="rId4">
            <a:alphaModFix/>
          </a:blip>
          <a:stretch>
            <a:fillRect/>
          </a:stretch>
        </p:blipFill>
        <p:spPr>
          <a:xfrm>
            <a:off x="3270825" y="3483350"/>
            <a:ext cx="2602374" cy="334500"/>
          </a:xfrm>
          <a:prstGeom prst="rect">
            <a:avLst/>
          </a:prstGeom>
          <a:noFill/>
          <a:ln>
            <a:noFill/>
          </a:ln>
        </p:spPr>
      </p:pic>
      <p:pic>
        <p:nvPicPr>
          <p:cNvPr id="243" name="Google Shape;243;p30"/>
          <p:cNvPicPr preferRelativeResize="0"/>
          <p:nvPr/>
        </p:nvPicPr>
        <p:blipFill>
          <a:blip r:embed="rId3">
            <a:alphaModFix/>
          </a:blip>
          <a:stretch>
            <a:fillRect/>
          </a:stretch>
        </p:blipFill>
        <p:spPr>
          <a:xfrm>
            <a:off x="2274350" y="4098238"/>
            <a:ext cx="4595299" cy="667425"/>
          </a:xfrm>
          <a:prstGeom prst="rect">
            <a:avLst/>
          </a:prstGeom>
          <a:noFill/>
          <a:ln>
            <a:noFill/>
          </a:ln>
        </p:spPr>
      </p:pic>
      <p:pic>
        <p:nvPicPr>
          <p:cNvPr id="244" name="Google Shape;244;p30"/>
          <p:cNvPicPr preferRelativeResize="0"/>
          <p:nvPr/>
        </p:nvPicPr>
        <p:blipFill>
          <a:blip r:embed="rId5">
            <a:alphaModFix/>
          </a:blip>
          <a:stretch>
            <a:fillRect/>
          </a:stretch>
        </p:blipFill>
        <p:spPr>
          <a:xfrm>
            <a:off x="3054538" y="2804458"/>
            <a:ext cx="3034925" cy="39850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50" name="Google Shape;250;p31"/>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51" name="Google Shape;251;p31"/>
          <p:cNvPicPr preferRelativeResize="0"/>
          <p:nvPr/>
        </p:nvPicPr>
        <p:blipFill>
          <a:blip r:embed="rId3">
            <a:alphaModFix/>
          </a:blip>
          <a:stretch>
            <a:fillRect/>
          </a:stretch>
        </p:blipFill>
        <p:spPr>
          <a:xfrm>
            <a:off x="591225" y="925224"/>
            <a:ext cx="7961551" cy="3293076"/>
          </a:xfrm>
          <a:prstGeom prst="rect">
            <a:avLst/>
          </a:prstGeom>
          <a:noFill/>
          <a:ln>
            <a:noFill/>
          </a:ln>
        </p:spPr>
      </p:pic>
      <p:sp>
        <p:nvSpPr>
          <p:cNvPr id="252" name="Google Shape;252;p31"/>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u="sng"/>
              <a:t>Figure 1</a:t>
            </a:r>
            <a:r>
              <a:rPr lang="en" sz="1400"/>
              <a:t>: Empirical CDFs of NMSE over estimated blocks by AGL and BTD-GN for 500 realizations.</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 Introduction</a:t>
            </a:r>
            <a:endParaRPr/>
          </a:p>
        </p:txBody>
      </p:sp>
      <p:sp>
        <p:nvSpPr>
          <p:cNvPr id="68" name="Google Shape;68;p14"/>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58" name="Google Shape;258;p3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59" name="Google Shape;259;p32"/>
          <p:cNvPicPr preferRelativeResize="0"/>
          <p:nvPr/>
        </p:nvPicPr>
        <p:blipFill rotWithShape="1">
          <a:blip r:embed="rId3">
            <a:alphaModFix/>
          </a:blip>
          <a:srcRect b="17436" l="6783" r="6688" t="18788"/>
          <a:stretch/>
        </p:blipFill>
        <p:spPr>
          <a:xfrm>
            <a:off x="1696463" y="1052650"/>
            <a:ext cx="5751075" cy="3177925"/>
          </a:xfrm>
          <a:prstGeom prst="rect">
            <a:avLst/>
          </a:prstGeom>
          <a:noFill/>
          <a:ln cap="flat" cmpd="sng" w="9525">
            <a:solidFill>
              <a:schemeClr val="dk2"/>
            </a:solidFill>
            <a:prstDash val="dot"/>
            <a:round/>
            <a:headEnd len="sm" w="sm" type="none"/>
            <a:tailEnd len="sm" w="sm" type="none"/>
          </a:ln>
        </p:spPr>
      </p:pic>
      <p:sp>
        <p:nvSpPr>
          <p:cNvPr id="260" name="Google Shape;260;p32"/>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Empirical CDFs of NMSE over estimated blocks by BTD-GN for 500 realizations.</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66" name="Google Shape;266;p33"/>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267" name="Google Shape;267;p33"/>
          <p:cNvGraphicFramePr/>
          <p:nvPr/>
        </p:nvGraphicFramePr>
        <p:xfrm>
          <a:off x="952500" y="1809750"/>
          <a:ext cx="3000000" cy="3000000"/>
        </p:xfrm>
        <a:graphic>
          <a:graphicData uri="http://schemas.openxmlformats.org/drawingml/2006/table">
            <a:tbl>
              <a:tblPr>
                <a:noFill/>
                <a:tableStyleId>{C19B7BF0-3F7D-424A-895E-F469EF832E63}</a:tableStyleId>
              </a:tblPr>
              <a:tblGrid>
                <a:gridCol w="1264100"/>
                <a:gridCol w="1314200"/>
                <a:gridCol w="1230725"/>
                <a:gridCol w="1614800"/>
                <a:gridCol w="1815175"/>
              </a:tblGrid>
              <a:tr h="381000">
                <a:tc>
                  <a:txBody>
                    <a:bodyPr/>
                    <a:lstStyle/>
                    <a:p>
                      <a:pPr indent="0" lvl="0" marL="0" rtl="0" algn="ctr">
                        <a:spcBef>
                          <a:spcPts val="0"/>
                        </a:spcBef>
                        <a:spcAft>
                          <a:spcPts val="0"/>
                        </a:spcAft>
                        <a:buNone/>
                      </a:pPr>
                      <a:r>
                        <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alpha val="0"/>
                        </a:schemeClr>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AGL (3, 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AGL (5, 8)</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BTD-GN (6, 5, 4)</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dk1"/>
                          </a:solidFill>
                        </a:rPr>
                        <a:t>BTD-GN (6, 6, 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ECDF &lt; 0.01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alpha val="0"/>
                      </a:srgbClr>
                    </a:solidFill>
                  </a:tcPr>
                </a:tc>
                <a:tc>
                  <a:txBody>
                    <a:bodyPr/>
                    <a:lstStyle/>
                    <a:p>
                      <a:pPr indent="0" lvl="0" marL="0" rtl="0" algn="ctr">
                        <a:spcBef>
                          <a:spcPts val="0"/>
                        </a:spcBef>
                        <a:spcAft>
                          <a:spcPts val="0"/>
                        </a:spcAft>
                        <a:buNone/>
                      </a:pPr>
                      <a:r>
                        <a:rPr lang="en"/>
                        <a:t>83%</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alpha val="0"/>
                      </a:srgbClr>
                    </a:solidFill>
                  </a:tcPr>
                </a:tc>
                <a:tc>
                  <a:txBody>
                    <a:bodyPr/>
                    <a:lstStyle/>
                    <a:p>
                      <a:pPr indent="0" lvl="0" marL="0" rtl="0" algn="ctr">
                        <a:spcBef>
                          <a:spcPts val="0"/>
                        </a:spcBef>
                        <a:spcAft>
                          <a:spcPts val="0"/>
                        </a:spcAft>
                        <a:buNone/>
                      </a:pPr>
                      <a:r>
                        <a:rPr lang="en"/>
                        <a:t>80%</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alpha val="0"/>
                      </a:srgbClr>
                    </a:solidFill>
                  </a:tcPr>
                </a:tc>
                <a:tc>
                  <a:txBody>
                    <a:bodyPr/>
                    <a:lstStyle/>
                    <a:p>
                      <a:pPr indent="0" lvl="0" marL="0" rtl="0" algn="ctr">
                        <a:spcBef>
                          <a:spcPts val="0"/>
                        </a:spcBef>
                        <a:spcAft>
                          <a:spcPts val="0"/>
                        </a:spcAft>
                        <a:buNone/>
                      </a:pPr>
                      <a:r>
                        <a:rPr lang="en"/>
                        <a:t>58.8%</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alpha val="0"/>
                      </a:srgbClr>
                    </a:solidFill>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58.8%</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9E9E9E">
                        <a:alpha val="0"/>
                      </a:srgbClr>
                    </a:solidFill>
                  </a:tcPr>
                </a:tc>
              </a:tr>
              <a:tr h="381000">
                <a:tc>
                  <a:txBody>
                    <a:bodyPr/>
                    <a:lstStyle/>
                    <a:p>
                      <a:pPr indent="0" lvl="0" marL="0" rtl="0" algn="ctr">
                        <a:spcBef>
                          <a:spcPts val="0"/>
                        </a:spcBef>
                        <a:spcAft>
                          <a:spcPts val="0"/>
                        </a:spcAft>
                        <a:buNone/>
                      </a:pPr>
                      <a:r>
                        <a:rPr lang="en"/>
                        <a:t>T</a:t>
                      </a:r>
                      <a:r>
                        <a:rPr lang="en"/>
                        <a:t>rue model</a:t>
                      </a:r>
                      <a:endParaRPr/>
                    </a:p>
                    <a:p>
                      <a:pPr indent="0" lvl="0" marL="0" rtl="0" algn="ctr">
                        <a:spcBef>
                          <a:spcPts val="0"/>
                        </a:spcBef>
                        <a:spcAft>
                          <a:spcPts val="0"/>
                        </a:spcAft>
                        <a:buNone/>
                      </a:pPr>
                      <a:r>
                        <a:rPr lang="en"/>
                        <a:t>detection</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97.6%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8</a:t>
                      </a:r>
                      <a:r>
                        <a:rPr lang="en"/>
                        <a:t>7.6%</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81000">
                <a:tc>
                  <a:txBody>
                    <a:bodyPr/>
                    <a:lstStyle/>
                    <a:p>
                      <a:pPr indent="0" lvl="0" marL="0" rtl="0" algn="ctr">
                        <a:spcBef>
                          <a:spcPts val="0"/>
                        </a:spcBef>
                        <a:spcAft>
                          <a:spcPts val="0"/>
                        </a:spcAft>
                        <a:buNone/>
                      </a:pPr>
                      <a:r>
                        <a:rPr lang="en"/>
                        <a:t>Rank Inversion</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51%</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a:t>-</a:t>
                      </a:r>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73" name="Google Shape;273;p34"/>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274" name="Google Shape;274;p34"/>
          <p:cNvGrpSpPr/>
          <p:nvPr/>
        </p:nvGrpSpPr>
        <p:grpSpPr>
          <a:xfrm>
            <a:off x="481088" y="875147"/>
            <a:ext cx="8181348" cy="1852800"/>
            <a:chOff x="-131870" y="1017718"/>
            <a:chExt cx="19433130" cy="1179902"/>
          </a:xfrm>
        </p:grpSpPr>
        <p:sp>
          <p:nvSpPr>
            <p:cNvPr id="275" name="Google Shape;275;p34"/>
            <p:cNvSpPr/>
            <p:nvPr/>
          </p:nvSpPr>
          <p:spPr>
            <a:xfrm>
              <a:off x="-131840" y="1017720"/>
              <a:ext cx="19433100" cy="11799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b="1" lang="en">
                  <a:solidFill>
                    <a:schemeClr val="dk1"/>
                  </a:solidFill>
                  <a:latin typeface="Times New Roman"/>
                  <a:ea typeface="Times New Roman"/>
                  <a:cs typeface="Times New Roman"/>
                  <a:sym typeface="Times New Roman"/>
                </a:rPr>
                <a:t>A, B, X</a:t>
              </a:r>
              <a:r>
                <a:rPr lang="en">
                  <a:solidFill>
                    <a:schemeClr val="dk1"/>
                  </a:solidFill>
                </a:rPr>
                <a:t> and </a:t>
              </a:r>
              <a:r>
                <a:rPr b="1" lang="en">
                  <a:solidFill>
                    <a:schemeClr val="dk1"/>
                  </a:solidFill>
                  <a:latin typeface="Times New Roman"/>
                  <a:ea typeface="Times New Roman"/>
                  <a:cs typeface="Times New Roman"/>
                  <a:sym typeface="Times New Roman"/>
                </a:rPr>
                <a:t>N </a:t>
              </a:r>
              <a:r>
                <a:rPr lang="en">
                  <a:solidFill>
                    <a:schemeClr val="dk1"/>
                  </a:solidFill>
                </a:rPr>
                <a:t>in an i.i.d. fashion from the standard normal distribution.</a:t>
              </a:r>
              <a:endParaRPr>
                <a:solidFill>
                  <a:schemeClr val="dk1"/>
                </a:solidFill>
              </a:endParaRPr>
            </a:p>
            <a:p>
              <a:pPr indent="-317500" lvl="0" marL="457200" rtl="0" algn="l">
                <a:spcBef>
                  <a:spcPts val="0"/>
                </a:spcBef>
                <a:spcAft>
                  <a:spcPts val="0"/>
                </a:spcAft>
                <a:buSzPts val="1400"/>
                <a:buChar char="●"/>
              </a:pPr>
              <a:r>
                <a:rPr lang="en">
                  <a:solidFill>
                    <a:schemeClr val="dk1"/>
                  </a:solidFill>
                </a:rPr>
                <a:t>Constrained </a:t>
              </a:r>
              <a:r>
                <a:rPr lang="en">
                  <a:solidFill>
                    <a:schemeClr val="dk1"/>
                  </a:solidFill>
                </a:rPr>
                <a:t>to employ an arbitrarily initial solution (random)</a:t>
              </a:r>
              <a:endParaRPr>
                <a:solidFill>
                  <a:schemeClr val="dk1"/>
                </a:solidFill>
              </a:endParaRPr>
            </a:p>
            <a:p>
              <a:pPr indent="-317500" lvl="0" marL="457200" rtl="0" algn="l">
                <a:spcBef>
                  <a:spcPts val="0"/>
                </a:spcBef>
                <a:spcAft>
                  <a:spcPts val="0"/>
                </a:spcAft>
                <a:buClr>
                  <a:schemeClr val="dk1"/>
                </a:buClr>
                <a:buSzPts val="1400"/>
                <a:buFont typeface="Times New Roman"/>
                <a:buChar char="●"/>
              </a:pPr>
              <a:r>
                <a:rPr lang="en">
                  <a:solidFill>
                    <a:schemeClr val="dk1"/>
                  </a:solidFill>
                </a:rPr>
                <a:t>AGL is run from this initial solution and using</a:t>
              </a:r>
              <a:r>
                <a:rPr i="1" lang="en">
                  <a:solidFill>
                    <a:schemeClr val="dk1"/>
                  </a:solidFill>
                  <a:latin typeface="Times New Roman"/>
                  <a:ea typeface="Times New Roman"/>
                  <a:cs typeface="Times New Roman"/>
                  <a:sym typeface="Times New Roman"/>
                </a:rPr>
                <a:t> γ = γ0</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Same γ-sweeping procedure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For BTD-GN and AGL, 30 and 12 initializations taken, respectively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SNR of 10 dB</a:t>
              </a:r>
              <a:endParaRPr>
                <a:solidFill>
                  <a:schemeClr val="dk1"/>
                </a:solidFill>
              </a:endParaRPr>
            </a:p>
          </p:txBody>
        </p:sp>
        <p:sp>
          <p:nvSpPr>
            <p:cNvPr id="276" name="Google Shape;276;p34"/>
            <p:cNvSpPr/>
            <p:nvPr/>
          </p:nvSpPr>
          <p:spPr>
            <a:xfrm>
              <a:off x="-131870" y="1017718"/>
              <a:ext cx="19433100" cy="193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Experiment Setup</a:t>
              </a:r>
              <a:endParaRPr>
                <a:solidFill>
                  <a:schemeClr val="lt1"/>
                </a:solidFill>
              </a:endParaRPr>
            </a:p>
          </p:txBody>
        </p:sp>
      </p:grpSp>
      <p:grpSp>
        <p:nvGrpSpPr>
          <p:cNvPr id="277" name="Google Shape;277;p34"/>
          <p:cNvGrpSpPr/>
          <p:nvPr/>
        </p:nvGrpSpPr>
        <p:grpSpPr>
          <a:xfrm>
            <a:off x="481338" y="3314947"/>
            <a:ext cx="8181335" cy="1015202"/>
            <a:chOff x="-131870" y="1017718"/>
            <a:chExt cx="19433100" cy="646502"/>
          </a:xfrm>
        </p:grpSpPr>
        <p:sp>
          <p:nvSpPr>
            <p:cNvPr id="278" name="Google Shape;278;p34"/>
            <p:cNvSpPr/>
            <p:nvPr/>
          </p:nvSpPr>
          <p:spPr>
            <a:xfrm>
              <a:off x="-131870" y="1017720"/>
              <a:ext cx="19433100" cy="6465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All algorithms are followed by Cadzow’s algorithm to enforce the low-rank Hankel constrain</a:t>
              </a:r>
              <a:endParaRPr b="1">
                <a:solidFill>
                  <a:schemeClr val="dk1"/>
                </a:solidFill>
                <a:latin typeface="Times New Roman"/>
                <a:ea typeface="Times New Roman"/>
                <a:cs typeface="Times New Roman"/>
                <a:sym typeface="Times New Roman"/>
              </a:endParaRPr>
            </a:p>
          </p:txBody>
        </p:sp>
        <p:sp>
          <p:nvSpPr>
            <p:cNvPr id="279" name="Google Shape;279;p34"/>
            <p:cNvSpPr/>
            <p:nvPr/>
          </p:nvSpPr>
          <p:spPr>
            <a:xfrm>
              <a:off x="-131870" y="1017718"/>
              <a:ext cx="19433100" cy="193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Constrained Scenario</a:t>
              </a:r>
              <a:endParaRPr>
                <a:solidFill>
                  <a:schemeClr val="lt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85" name="Google Shape;285;p35"/>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86" name="Google Shape;286;p35"/>
          <p:cNvPicPr preferRelativeResize="0"/>
          <p:nvPr/>
        </p:nvPicPr>
        <p:blipFill>
          <a:blip r:embed="rId3">
            <a:alphaModFix/>
          </a:blip>
          <a:stretch>
            <a:fillRect/>
          </a:stretch>
        </p:blipFill>
        <p:spPr>
          <a:xfrm>
            <a:off x="283726" y="1070238"/>
            <a:ext cx="8576550" cy="3003013"/>
          </a:xfrm>
          <a:prstGeom prst="rect">
            <a:avLst/>
          </a:prstGeom>
          <a:noFill/>
          <a:ln>
            <a:noFill/>
          </a:ln>
        </p:spPr>
      </p:pic>
      <p:sp>
        <p:nvSpPr>
          <p:cNvPr id="287" name="Google Shape;287;p35"/>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u="sng"/>
              <a:t>Figure 2</a:t>
            </a:r>
            <a:r>
              <a:rPr lang="en" sz="1400"/>
              <a:t>: Empirical CDFs of NMSE  over estimated blocks by AGL and BTD-GN for 500 realizations, with 12 and 30 initializations, respectively. The best solution among is </a:t>
            </a:r>
            <a:r>
              <a:rPr lang="en" sz="1400"/>
              <a:t>chosen</a:t>
            </a:r>
            <a:r>
              <a:rPr lang="en" sz="1400"/>
              <a:t>.</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Unconstrained BTD</a:t>
            </a:r>
            <a:endParaRPr/>
          </a:p>
        </p:txBody>
      </p:sp>
      <p:sp>
        <p:nvSpPr>
          <p:cNvPr id="293" name="Google Shape;293;p36"/>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294" name="Google Shape;294;p36"/>
          <p:cNvPicPr preferRelativeResize="0"/>
          <p:nvPr/>
        </p:nvPicPr>
        <p:blipFill>
          <a:blip r:embed="rId3">
            <a:alphaModFix/>
          </a:blip>
          <a:stretch>
            <a:fillRect/>
          </a:stretch>
        </p:blipFill>
        <p:spPr>
          <a:xfrm>
            <a:off x="1849937" y="768738"/>
            <a:ext cx="5444125" cy="3606025"/>
          </a:xfrm>
          <a:prstGeom prst="rect">
            <a:avLst/>
          </a:prstGeom>
          <a:noFill/>
          <a:ln>
            <a:noFill/>
          </a:ln>
        </p:spPr>
      </p:pic>
      <p:sp>
        <p:nvSpPr>
          <p:cNvPr id="295" name="Google Shape;295;p36"/>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u="sng"/>
              <a:t>Figure 3</a:t>
            </a:r>
            <a:r>
              <a:rPr lang="en" sz="1400"/>
              <a:t>:  Proportion of block ranks estimated by AGL and CAGL with SNR = 10dB.</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 Experimental Results with ECG Data</a:t>
            </a:r>
            <a:endParaRPr/>
          </a:p>
        </p:txBody>
      </p:sp>
      <p:sp>
        <p:nvSpPr>
          <p:cNvPr id="301" name="Google Shape;301;p37"/>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8"/>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T</a:t>
            </a:r>
            <a:r>
              <a:rPr lang="en"/>
              <a:t>ensor representation of ECG signals</a:t>
            </a:r>
            <a:endParaRPr/>
          </a:p>
        </p:txBody>
      </p:sp>
      <p:sp>
        <p:nvSpPr>
          <p:cNvPr id="307" name="Google Shape;307;p38"/>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08" name="Google Shape;308;p38"/>
          <p:cNvPicPr preferRelativeResize="0"/>
          <p:nvPr/>
        </p:nvPicPr>
        <p:blipFill>
          <a:blip r:embed="rId3">
            <a:alphaModFix/>
          </a:blip>
          <a:stretch>
            <a:fillRect/>
          </a:stretch>
        </p:blipFill>
        <p:spPr>
          <a:xfrm>
            <a:off x="4420063" y="1897292"/>
            <a:ext cx="4411983" cy="2670259"/>
          </a:xfrm>
          <a:prstGeom prst="rect">
            <a:avLst/>
          </a:prstGeom>
          <a:noFill/>
          <a:ln cap="flat" cmpd="sng" w="9525">
            <a:solidFill>
              <a:schemeClr val="dk2"/>
            </a:solidFill>
            <a:prstDash val="dot"/>
            <a:round/>
            <a:headEnd len="sm" w="sm" type="none"/>
            <a:tailEnd len="sm" w="sm" type="none"/>
          </a:ln>
        </p:spPr>
      </p:pic>
      <p:pic>
        <p:nvPicPr>
          <p:cNvPr id="309" name="Google Shape;309;p38"/>
          <p:cNvPicPr preferRelativeResize="0"/>
          <p:nvPr/>
        </p:nvPicPr>
        <p:blipFill>
          <a:blip r:embed="rId4">
            <a:alphaModFix/>
          </a:blip>
          <a:stretch>
            <a:fillRect/>
          </a:stretch>
        </p:blipFill>
        <p:spPr>
          <a:xfrm>
            <a:off x="311962" y="1978725"/>
            <a:ext cx="3184374" cy="2507399"/>
          </a:xfrm>
          <a:prstGeom prst="rect">
            <a:avLst/>
          </a:prstGeom>
          <a:noFill/>
          <a:ln cap="flat" cmpd="sng" w="9525">
            <a:solidFill>
              <a:schemeClr val="dk2"/>
            </a:solidFill>
            <a:prstDash val="dot"/>
            <a:round/>
            <a:headEnd len="sm" w="sm" type="none"/>
            <a:tailEnd len="sm" w="sm" type="none"/>
          </a:ln>
        </p:spPr>
      </p:pic>
      <p:sp>
        <p:nvSpPr>
          <p:cNvPr id="310" name="Google Shape;310;p38"/>
          <p:cNvSpPr/>
          <p:nvPr/>
        </p:nvSpPr>
        <p:spPr>
          <a:xfrm>
            <a:off x="3775338" y="3056925"/>
            <a:ext cx="461100" cy="351000"/>
          </a:xfrm>
          <a:prstGeom prst="rightArrow">
            <a:avLst>
              <a:gd fmla="val 50000" name="adj1"/>
              <a:gd fmla="val 50000" name="adj2"/>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8"/>
          <p:cNvGrpSpPr/>
          <p:nvPr/>
        </p:nvGrpSpPr>
        <p:grpSpPr>
          <a:xfrm>
            <a:off x="481325" y="815622"/>
            <a:ext cx="8181335" cy="834774"/>
            <a:chOff x="-131870" y="1017718"/>
            <a:chExt cx="19433100" cy="531602"/>
          </a:xfrm>
        </p:grpSpPr>
        <p:sp>
          <p:nvSpPr>
            <p:cNvPr id="312" name="Google Shape;312;p38"/>
            <p:cNvSpPr/>
            <p:nvPr/>
          </p:nvSpPr>
          <p:spPr>
            <a:xfrm>
              <a:off x="-131870" y="1017720"/>
              <a:ext cx="19433100" cy="5316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Each ECG lead mapped onto a </a:t>
              </a:r>
              <a:r>
                <a:rPr lang="en" sz="1600">
                  <a:solidFill>
                    <a:schemeClr val="dk1"/>
                  </a:solidFill>
                </a:rPr>
                <a:t>Hankel matrix. Stack in the data tensor 3rd-mode.</a:t>
              </a:r>
              <a:endParaRPr b="1">
                <a:solidFill>
                  <a:schemeClr val="dk1"/>
                </a:solidFill>
                <a:latin typeface="Times New Roman"/>
                <a:ea typeface="Times New Roman"/>
                <a:cs typeface="Times New Roman"/>
                <a:sym typeface="Times New Roman"/>
              </a:endParaRPr>
            </a:p>
          </p:txBody>
        </p:sp>
        <p:sp>
          <p:nvSpPr>
            <p:cNvPr id="313" name="Google Shape;313;p38"/>
            <p:cNvSpPr/>
            <p:nvPr/>
          </p:nvSpPr>
          <p:spPr>
            <a:xfrm>
              <a:off x="-131870" y="1017718"/>
              <a:ext cx="19433100" cy="193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Experimental Setup</a:t>
              </a:r>
              <a:endParaRPr>
                <a:solidFill>
                  <a:schemeClr val="lt1"/>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Semi-synthetic AF data</a:t>
            </a:r>
            <a:endParaRPr/>
          </a:p>
        </p:txBody>
      </p:sp>
      <p:sp>
        <p:nvSpPr>
          <p:cNvPr id="319" name="Google Shape;319;p39"/>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20" name="Google Shape;320;p39"/>
          <p:cNvPicPr preferRelativeResize="0"/>
          <p:nvPr/>
        </p:nvPicPr>
        <p:blipFill>
          <a:blip r:embed="rId3">
            <a:alphaModFix/>
          </a:blip>
          <a:stretch>
            <a:fillRect/>
          </a:stretch>
        </p:blipFill>
        <p:spPr>
          <a:xfrm>
            <a:off x="3108203" y="2779025"/>
            <a:ext cx="2927650" cy="480325"/>
          </a:xfrm>
          <a:prstGeom prst="rect">
            <a:avLst/>
          </a:prstGeom>
          <a:noFill/>
          <a:ln>
            <a:noFill/>
          </a:ln>
        </p:spPr>
      </p:pic>
      <p:pic>
        <p:nvPicPr>
          <p:cNvPr id="321" name="Google Shape;321;p39"/>
          <p:cNvPicPr preferRelativeResize="0"/>
          <p:nvPr/>
        </p:nvPicPr>
        <p:blipFill>
          <a:blip r:embed="rId4">
            <a:alphaModFix/>
          </a:blip>
          <a:stretch>
            <a:fillRect/>
          </a:stretch>
        </p:blipFill>
        <p:spPr>
          <a:xfrm>
            <a:off x="2746112" y="2170438"/>
            <a:ext cx="3651800" cy="516075"/>
          </a:xfrm>
          <a:prstGeom prst="rect">
            <a:avLst/>
          </a:prstGeom>
          <a:noFill/>
          <a:ln>
            <a:noFill/>
          </a:ln>
        </p:spPr>
      </p:pic>
      <p:grpSp>
        <p:nvGrpSpPr>
          <p:cNvPr id="322" name="Google Shape;322;p39"/>
          <p:cNvGrpSpPr/>
          <p:nvPr/>
        </p:nvGrpSpPr>
        <p:grpSpPr>
          <a:xfrm>
            <a:off x="481350" y="832700"/>
            <a:ext cx="8181335" cy="1099976"/>
            <a:chOff x="-131870" y="1017717"/>
            <a:chExt cx="19433100" cy="478500"/>
          </a:xfrm>
        </p:grpSpPr>
        <p:sp>
          <p:nvSpPr>
            <p:cNvPr id="323" name="Google Shape;323;p39"/>
            <p:cNvSpPr/>
            <p:nvPr/>
          </p:nvSpPr>
          <p:spPr>
            <a:xfrm>
              <a:off x="-131870" y="1017717"/>
              <a:ext cx="19433100" cy="4785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Sum real ventricular activity and a signal that mimics the sawtooth pattern (</a:t>
              </a:r>
              <a:r>
                <a:rPr b="1" lang="en" sz="1600">
                  <a:solidFill>
                    <a:schemeClr val="dk1"/>
                  </a:solidFill>
                </a:rPr>
                <a:t>AF</a:t>
              </a:r>
              <a:r>
                <a:rPr lang="en"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Random spatial signature and Additive white Gaussian noise (AWGN)</a:t>
              </a:r>
              <a:endParaRPr sz="1600">
                <a:solidFill>
                  <a:schemeClr val="dk1"/>
                </a:solidFill>
              </a:endParaRPr>
            </a:p>
          </p:txBody>
        </p:sp>
        <p:sp>
          <p:nvSpPr>
            <p:cNvPr id="324" name="Google Shape;324;p39"/>
            <p:cNvSpPr/>
            <p:nvPr/>
          </p:nvSpPr>
          <p:spPr>
            <a:xfrm>
              <a:off x="-131870" y="1017717"/>
              <a:ext cx="19433100" cy="179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Stridh Model</a:t>
              </a:r>
              <a:endParaRPr>
                <a:solidFill>
                  <a:schemeClr val="lt1"/>
                </a:solidFill>
              </a:endParaRPr>
            </a:p>
          </p:txBody>
        </p:sp>
      </p:grpSp>
      <p:pic>
        <p:nvPicPr>
          <p:cNvPr id="325" name="Google Shape;325;p39"/>
          <p:cNvPicPr preferRelativeResize="0"/>
          <p:nvPr/>
        </p:nvPicPr>
        <p:blipFill>
          <a:blip r:embed="rId5">
            <a:alphaModFix/>
          </a:blip>
          <a:stretch>
            <a:fillRect/>
          </a:stretch>
        </p:blipFill>
        <p:spPr>
          <a:xfrm>
            <a:off x="2328498" y="3510001"/>
            <a:ext cx="4487003" cy="720575"/>
          </a:xfrm>
          <a:prstGeom prst="rect">
            <a:avLst/>
          </a:prstGeom>
          <a:noFill/>
          <a:ln>
            <a:noFill/>
          </a:ln>
        </p:spPr>
      </p:pic>
      <p:sp>
        <p:nvSpPr>
          <p:cNvPr id="326" name="Google Shape;326;p39"/>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III: P</a:t>
            </a:r>
            <a:r>
              <a:rPr lang="en" sz="1400"/>
              <a:t>arameters of the synthetic AA signal model.</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Semi-synthetic AF data</a:t>
            </a:r>
            <a:endParaRPr/>
          </a:p>
        </p:txBody>
      </p:sp>
      <p:sp>
        <p:nvSpPr>
          <p:cNvPr id="332" name="Google Shape;332;p40"/>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33" name="Google Shape;333;p40"/>
          <p:cNvPicPr preferRelativeResize="0"/>
          <p:nvPr/>
        </p:nvPicPr>
        <p:blipFill rotWithShape="1">
          <a:blip r:embed="rId3">
            <a:alphaModFix/>
          </a:blip>
          <a:srcRect b="1787" l="0" r="0" t="0"/>
          <a:stretch/>
        </p:blipFill>
        <p:spPr>
          <a:xfrm>
            <a:off x="2545775" y="854838"/>
            <a:ext cx="4052450" cy="3433825"/>
          </a:xfrm>
          <a:prstGeom prst="rect">
            <a:avLst/>
          </a:prstGeom>
          <a:noFill/>
          <a:ln>
            <a:noFill/>
          </a:ln>
        </p:spPr>
      </p:pic>
      <p:sp>
        <p:nvSpPr>
          <p:cNvPr id="334" name="Google Shape;334;p40"/>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u="sng"/>
              <a:t>Figure 5</a:t>
            </a:r>
            <a:r>
              <a:rPr lang="en" sz="1400"/>
              <a:t>: Examples of generated semi-synthetic models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Semi-synthetic AF data</a:t>
            </a:r>
            <a:endParaRPr/>
          </a:p>
        </p:txBody>
      </p:sp>
      <p:sp>
        <p:nvSpPr>
          <p:cNvPr id="340" name="Google Shape;340;p41"/>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41" name="Google Shape;341;p41"/>
          <p:cNvPicPr preferRelativeResize="0"/>
          <p:nvPr/>
        </p:nvPicPr>
        <p:blipFill rotWithShape="1">
          <a:blip r:embed="rId3">
            <a:alphaModFix/>
          </a:blip>
          <a:srcRect b="56134" l="0" r="0" t="0"/>
          <a:stretch/>
        </p:blipFill>
        <p:spPr>
          <a:xfrm>
            <a:off x="221950" y="2323575"/>
            <a:ext cx="4269325" cy="1421487"/>
          </a:xfrm>
          <a:prstGeom prst="rect">
            <a:avLst/>
          </a:prstGeom>
          <a:noFill/>
          <a:ln>
            <a:noFill/>
          </a:ln>
        </p:spPr>
      </p:pic>
      <p:sp>
        <p:nvSpPr>
          <p:cNvPr id="342" name="Google Shape;342;p41"/>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u="sng"/>
              <a:t>Figure 6</a:t>
            </a:r>
            <a:r>
              <a:rPr lang="en" sz="1400"/>
              <a:t>: Empirical distribution of rank chosen by </a:t>
            </a:r>
            <a:r>
              <a:rPr b="1" lang="en" sz="1400"/>
              <a:t>CAGL </a:t>
            </a:r>
            <a:r>
              <a:rPr lang="en" sz="1400"/>
              <a:t>for the </a:t>
            </a:r>
            <a:r>
              <a:rPr b="1" lang="en" sz="1400"/>
              <a:t>AA </a:t>
            </a:r>
            <a:r>
              <a:rPr lang="en" sz="1400"/>
              <a:t>source and of rank </a:t>
            </a:r>
            <a:r>
              <a:rPr i="1" lang="en" sz="1400">
                <a:latin typeface="Times New Roman"/>
                <a:ea typeface="Times New Roman"/>
                <a:cs typeface="Times New Roman"/>
                <a:sym typeface="Times New Roman"/>
              </a:rPr>
              <a:t>L </a:t>
            </a:r>
            <a:r>
              <a:rPr lang="en" sz="1400"/>
              <a:t>yielding the best </a:t>
            </a:r>
            <a:r>
              <a:rPr b="1" lang="en" sz="1400"/>
              <a:t>AA </a:t>
            </a:r>
            <a:r>
              <a:rPr lang="en" sz="1400"/>
              <a:t>extraction for </a:t>
            </a:r>
            <a:r>
              <a:rPr b="1" lang="en" sz="1400"/>
              <a:t>BTD-GN</a:t>
            </a:r>
            <a:r>
              <a:rPr lang="en" sz="1400"/>
              <a:t> with different numbers of blocks </a:t>
            </a:r>
            <a:r>
              <a:rPr i="1" lang="en" sz="1400">
                <a:latin typeface="Times New Roman"/>
                <a:ea typeface="Times New Roman"/>
                <a:cs typeface="Times New Roman"/>
                <a:sym typeface="Times New Roman"/>
              </a:rPr>
              <a:t>R</a:t>
            </a:r>
            <a:r>
              <a:rPr lang="en" sz="1400"/>
              <a:t>.</a:t>
            </a:r>
            <a:endParaRPr sz="1400"/>
          </a:p>
        </p:txBody>
      </p:sp>
      <p:grpSp>
        <p:nvGrpSpPr>
          <p:cNvPr id="343" name="Google Shape;343;p41"/>
          <p:cNvGrpSpPr/>
          <p:nvPr/>
        </p:nvGrpSpPr>
        <p:grpSpPr>
          <a:xfrm>
            <a:off x="481325" y="712925"/>
            <a:ext cx="8181348" cy="1353763"/>
            <a:chOff x="-131899" y="1017717"/>
            <a:chExt cx="19433130" cy="588900"/>
          </a:xfrm>
        </p:grpSpPr>
        <p:sp>
          <p:nvSpPr>
            <p:cNvPr id="344" name="Google Shape;344;p41"/>
            <p:cNvSpPr/>
            <p:nvPr/>
          </p:nvSpPr>
          <p:spPr>
            <a:xfrm>
              <a:off x="-131899" y="1017717"/>
              <a:ext cx="19433100" cy="5889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b="1" lang="en" sz="1600">
                  <a:solidFill>
                    <a:schemeClr val="dk1"/>
                  </a:solidFill>
                </a:rPr>
                <a:t>BTD-GN</a:t>
              </a:r>
              <a:r>
                <a:rPr lang="en" sz="1600">
                  <a:solidFill>
                    <a:schemeClr val="dk1"/>
                  </a:solidFill>
                </a:rPr>
                <a:t>: Produces good results with a proper combination of </a:t>
              </a:r>
              <a:r>
                <a:rPr i="1" lang="en" sz="1600">
                  <a:solidFill>
                    <a:schemeClr val="dk1"/>
                  </a:solidFill>
                  <a:latin typeface="Times New Roman"/>
                  <a:ea typeface="Times New Roman"/>
                  <a:cs typeface="Times New Roman"/>
                  <a:sym typeface="Times New Roman"/>
                </a:rPr>
                <a:t>R, L</a:t>
              </a:r>
              <a:r>
                <a:rPr lang="en" sz="1600">
                  <a:solidFill>
                    <a:schemeClr val="dk1"/>
                  </a:solidFill>
                </a:rPr>
                <a:t> and initial point.</a:t>
              </a:r>
              <a:endParaRPr sz="1600">
                <a:solidFill>
                  <a:schemeClr val="dk1"/>
                </a:solidFill>
              </a:endParaRPr>
            </a:p>
            <a:p>
              <a:pPr indent="-330200" lvl="0" marL="457200" rtl="0" algn="l">
                <a:spcBef>
                  <a:spcPts val="0"/>
                </a:spcBef>
                <a:spcAft>
                  <a:spcPts val="0"/>
                </a:spcAft>
                <a:buClr>
                  <a:schemeClr val="dk1"/>
                </a:buClr>
                <a:buSzPts val="1600"/>
                <a:buChar char="●"/>
              </a:pPr>
              <a:r>
                <a:rPr b="1" lang="en" sz="1600">
                  <a:solidFill>
                    <a:schemeClr val="dk1"/>
                  </a:solidFill>
                </a:rPr>
                <a:t>CAGL</a:t>
              </a:r>
              <a:r>
                <a:rPr lang="en" sz="1600">
                  <a:solidFill>
                    <a:schemeClr val="dk1"/>
                  </a:solidFill>
                </a:rPr>
                <a:t>: O</a:t>
              </a:r>
              <a:r>
                <a:rPr lang="en" sz="1600">
                  <a:solidFill>
                    <a:schemeClr val="dk1"/>
                  </a:solidFill>
                </a:rPr>
                <a:t>nly requires choosing a reasonable range for </a:t>
              </a:r>
              <a:r>
                <a:rPr i="1" lang="en" sz="1600">
                  <a:solidFill>
                    <a:schemeClr val="dk1"/>
                  </a:solidFill>
                  <a:latin typeface="Times New Roman"/>
                  <a:ea typeface="Times New Roman"/>
                  <a:cs typeface="Times New Roman"/>
                  <a:sym typeface="Times New Roman"/>
                </a:rPr>
                <a:t>γ</a:t>
              </a:r>
              <a:r>
                <a:rPr lang="en" sz="1600">
                  <a:solidFill>
                    <a:schemeClr val="dk1"/>
                  </a:solidFill>
                </a:rPr>
                <a:t>, and behaves much more robustly with regard to initialization.</a:t>
              </a:r>
              <a:endParaRPr sz="1600">
                <a:solidFill>
                  <a:schemeClr val="dk1"/>
                </a:solidFill>
              </a:endParaRPr>
            </a:p>
          </p:txBody>
        </p:sp>
        <p:sp>
          <p:nvSpPr>
            <p:cNvPr id="345" name="Google Shape;345;p41"/>
            <p:cNvSpPr/>
            <p:nvPr/>
          </p:nvSpPr>
          <p:spPr>
            <a:xfrm>
              <a:off x="-131870" y="1017717"/>
              <a:ext cx="19433100" cy="1458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BTD-GN vs CAGL</a:t>
              </a:r>
              <a:endParaRPr>
                <a:solidFill>
                  <a:schemeClr val="lt1"/>
                </a:solidFill>
              </a:endParaRPr>
            </a:p>
          </p:txBody>
        </p:sp>
      </p:grpSp>
      <p:pic>
        <p:nvPicPr>
          <p:cNvPr id="346" name="Google Shape;346;p41"/>
          <p:cNvPicPr preferRelativeResize="0"/>
          <p:nvPr/>
        </p:nvPicPr>
        <p:blipFill rotWithShape="1">
          <a:blip r:embed="rId3">
            <a:alphaModFix/>
          </a:blip>
          <a:srcRect b="0" l="0" r="0" t="45864"/>
          <a:stretch/>
        </p:blipFill>
        <p:spPr>
          <a:xfrm>
            <a:off x="4666825" y="2323575"/>
            <a:ext cx="4165487" cy="1711625"/>
          </a:xfrm>
          <a:prstGeom prst="rect">
            <a:avLst/>
          </a:prstGeom>
          <a:noFill/>
          <a:ln>
            <a:noFill/>
          </a:ln>
        </p:spPr>
      </p:pic>
      <p:pic>
        <p:nvPicPr>
          <p:cNvPr id="347" name="Google Shape;347;p41"/>
          <p:cNvPicPr preferRelativeResize="0"/>
          <p:nvPr/>
        </p:nvPicPr>
        <p:blipFill rotWithShape="1">
          <a:blip r:embed="rId3">
            <a:alphaModFix/>
          </a:blip>
          <a:srcRect b="0" l="25832" r="0" t="88658"/>
          <a:stretch/>
        </p:blipFill>
        <p:spPr>
          <a:xfrm>
            <a:off x="1387850" y="3676600"/>
            <a:ext cx="3089325" cy="35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11700" y="847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Biomedical Application: Atrial activity </a:t>
            </a:r>
            <a:r>
              <a:rPr b="1" lang="en"/>
              <a:t>extraction </a:t>
            </a:r>
            <a:r>
              <a:rPr lang="en"/>
              <a:t>during a </a:t>
            </a:r>
            <a:r>
              <a:rPr lang="en"/>
              <a:t>persistent </a:t>
            </a:r>
            <a:r>
              <a:rPr lang="en"/>
              <a:t>Atrial </a:t>
            </a:r>
            <a:r>
              <a:rPr lang="en"/>
              <a:t>Fibrillation (</a:t>
            </a:r>
            <a:r>
              <a:rPr b="1" lang="en"/>
              <a:t>AF</a:t>
            </a:r>
            <a:r>
              <a:rPr lang="en"/>
              <a:t>).</a:t>
            </a:r>
            <a:br>
              <a:rPr lang="en"/>
            </a:br>
            <a:endParaRPr/>
          </a:p>
          <a:p>
            <a:pPr indent="-342900" lvl="0" marL="457200" rtl="0" algn="l">
              <a:spcBef>
                <a:spcPts val="0"/>
              </a:spcBef>
              <a:spcAft>
                <a:spcPts val="0"/>
              </a:spcAft>
              <a:buSzPts val="1800"/>
              <a:buChar char="●"/>
            </a:pPr>
            <a:r>
              <a:rPr lang="en"/>
              <a:t>Blind Source Separation </a:t>
            </a:r>
            <a:r>
              <a:rPr b="1" lang="en"/>
              <a:t>(BSS)</a:t>
            </a:r>
            <a:endParaRPr b="1"/>
          </a:p>
          <a:p>
            <a:pPr indent="-317500" lvl="1" marL="1371600" rtl="0" algn="l">
              <a:spcBef>
                <a:spcPts val="0"/>
              </a:spcBef>
              <a:spcAft>
                <a:spcPts val="0"/>
              </a:spcAft>
              <a:buSzPts val="1400"/>
              <a:buChar char="○"/>
            </a:pPr>
            <a:r>
              <a:rPr lang="en"/>
              <a:t>Matrix Approach </a:t>
            </a:r>
            <a:endParaRPr/>
          </a:p>
          <a:p>
            <a:pPr indent="-317500" lvl="2" marL="1828800" rtl="0" algn="l">
              <a:spcBef>
                <a:spcPts val="0"/>
              </a:spcBef>
              <a:spcAft>
                <a:spcPts val="0"/>
              </a:spcAft>
              <a:buSzPts val="1400"/>
              <a:buChar char="■"/>
            </a:pPr>
            <a:r>
              <a:rPr lang="en"/>
              <a:t>P</a:t>
            </a:r>
            <a:r>
              <a:rPr lang="en"/>
              <a:t>rincipal component analysis (</a:t>
            </a:r>
            <a:r>
              <a:rPr lang="en"/>
              <a:t>PCA)</a:t>
            </a:r>
            <a:endParaRPr/>
          </a:p>
          <a:p>
            <a:pPr indent="-317500" lvl="2" marL="1828800" rtl="0" algn="l">
              <a:spcBef>
                <a:spcPts val="0"/>
              </a:spcBef>
              <a:spcAft>
                <a:spcPts val="0"/>
              </a:spcAft>
              <a:buSzPts val="1400"/>
              <a:buChar char="■"/>
            </a:pPr>
            <a:r>
              <a:rPr lang="en"/>
              <a:t>Independent </a:t>
            </a:r>
            <a:r>
              <a:rPr lang="en"/>
              <a:t>component analysis </a:t>
            </a:r>
            <a:r>
              <a:rPr lang="en"/>
              <a:t>(</a:t>
            </a:r>
            <a:r>
              <a:rPr lang="en"/>
              <a:t>ICA)</a:t>
            </a:r>
            <a:endParaRPr/>
          </a:p>
          <a:p>
            <a:pPr indent="-317500" lvl="1" marL="1371600" rtl="0" algn="l">
              <a:spcBef>
                <a:spcPts val="0"/>
              </a:spcBef>
              <a:spcAft>
                <a:spcPts val="0"/>
              </a:spcAft>
              <a:buSzPts val="1400"/>
              <a:buChar char="○"/>
            </a:pPr>
            <a:r>
              <a:rPr lang="en"/>
              <a:t>Tensor Approach</a:t>
            </a:r>
            <a:endParaRPr/>
          </a:p>
          <a:p>
            <a:pPr indent="-317500" lvl="2" marL="1828800" rtl="0" algn="l">
              <a:spcBef>
                <a:spcPts val="0"/>
              </a:spcBef>
              <a:spcAft>
                <a:spcPts val="0"/>
              </a:spcAft>
              <a:buSzPts val="1400"/>
              <a:buChar char="■"/>
            </a:pPr>
            <a:r>
              <a:rPr b="1" lang="en"/>
              <a:t>BTD</a:t>
            </a:r>
            <a:r>
              <a:rPr lang="en"/>
              <a:t>-Gauss Newton (ALS-NLS or ELS)</a:t>
            </a:r>
            <a:endParaRPr/>
          </a:p>
          <a:p>
            <a:pPr indent="-317500" lvl="2" marL="1828800" rtl="0" algn="l">
              <a:spcBef>
                <a:spcPts val="0"/>
              </a:spcBef>
              <a:spcAft>
                <a:spcPts val="0"/>
              </a:spcAft>
              <a:buSzPts val="1400"/>
              <a:buChar char="■"/>
            </a:pPr>
            <a:r>
              <a:rPr b="1" lang="en"/>
              <a:t>AGL </a:t>
            </a:r>
            <a:r>
              <a:rPr lang="en"/>
              <a:t>and its Constrained Version, </a:t>
            </a:r>
            <a:r>
              <a:rPr b="1" lang="en"/>
              <a:t>CAGL</a:t>
            </a:r>
            <a:endParaRPr/>
          </a:p>
        </p:txBody>
      </p:sp>
      <p:sp>
        <p:nvSpPr>
          <p:cNvPr id="74" name="Google Shape;74;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 </a:t>
            </a:r>
            <a:r>
              <a:rPr lang="en"/>
              <a:t>Introduction</a:t>
            </a:r>
            <a:endParaRPr/>
          </a:p>
        </p:txBody>
      </p:sp>
      <p:sp>
        <p:nvSpPr>
          <p:cNvPr id="75" name="Google Shape;75;p15"/>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Semi-synthetic AF data</a:t>
            </a:r>
            <a:endParaRPr/>
          </a:p>
        </p:txBody>
      </p:sp>
      <p:sp>
        <p:nvSpPr>
          <p:cNvPr id="353" name="Google Shape;353;p4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54" name="Google Shape;354;p42"/>
          <p:cNvPicPr preferRelativeResize="0"/>
          <p:nvPr/>
        </p:nvPicPr>
        <p:blipFill>
          <a:blip r:embed="rId3">
            <a:alphaModFix/>
          </a:blip>
          <a:stretch>
            <a:fillRect/>
          </a:stretch>
        </p:blipFill>
        <p:spPr>
          <a:xfrm>
            <a:off x="2328600" y="1036788"/>
            <a:ext cx="4486801" cy="3069925"/>
          </a:xfrm>
          <a:prstGeom prst="rect">
            <a:avLst/>
          </a:prstGeom>
          <a:noFill/>
          <a:ln>
            <a:noFill/>
          </a:ln>
        </p:spPr>
      </p:pic>
      <p:sp>
        <p:nvSpPr>
          <p:cNvPr id="355" name="Google Shape;355;p42"/>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u="sng"/>
              <a:t>Figure 7</a:t>
            </a:r>
            <a:r>
              <a:rPr lang="en" sz="1400"/>
              <a:t>: Histogram of computed correlation coefficient ρ (in absolute value) between true and estimated AA sources.</a:t>
            </a:r>
            <a:endParaRPr sz="1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3"/>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Real </a:t>
            </a:r>
            <a:r>
              <a:rPr b="1" lang="en"/>
              <a:t>AF </a:t>
            </a:r>
            <a:r>
              <a:rPr lang="en"/>
              <a:t>data</a:t>
            </a:r>
            <a:endParaRPr/>
          </a:p>
        </p:txBody>
      </p:sp>
      <p:sp>
        <p:nvSpPr>
          <p:cNvPr id="361" name="Google Shape;361;p43"/>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62" name="Google Shape;362;p43"/>
          <p:cNvPicPr preferRelativeResize="0"/>
          <p:nvPr/>
        </p:nvPicPr>
        <p:blipFill>
          <a:blip r:embed="rId3">
            <a:alphaModFix/>
          </a:blip>
          <a:stretch>
            <a:fillRect/>
          </a:stretch>
        </p:blipFill>
        <p:spPr>
          <a:xfrm>
            <a:off x="2755111" y="2452050"/>
            <a:ext cx="3633775" cy="1812875"/>
          </a:xfrm>
          <a:prstGeom prst="rect">
            <a:avLst/>
          </a:prstGeom>
          <a:noFill/>
          <a:ln>
            <a:noFill/>
          </a:ln>
        </p:spPr>
      </p:pic>
      <p:sp>
        <p:nvSpPr>
          <p:cNvPr id="363" name="Google Shape;363;p43"/>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a:t>Table IV: B</a:t>
            </a:r>
            <a:r>
              <a:rPr lang="en" sz="1400"/>
              <a:t>lock ranks of the </a:t>
            </a:r>
            <a:r>
              <a:rPr b="1" lang="en" sz="1400"/>
              <a:t>ECG </a:t>
            </a:r>
            <a:r>
              <a:rPr lang="en" sz="1400"/>
              <a:t>sources extracted by </a:t>
            </a:r>
            <a:r>
              <a:rPr b="1" lang="en" sz="1400"/>
              <a:t>CAGL</a:t>
            </a:r>
            <a:r>
              <a:rPr lang="en" sz="1400"/>
              <a:t> and characteristics of the potential </a:t>
            </a:r>
            <a:r>
              <a:rPr b="1" lang="en" sz="1400"/>
              <a:t>AA</a:t>
            </a:r>
            <a:r>
              <a:rPr lang="en" sz="1400"/>
              <a:t> sources.</a:t>
            </a:r>
            <a:endParaRPr sz="1400"/>
          </a:p>
        </p:txBody>
      </p:sp>
      <p:grpSp>
        <p:nvGrpSpPr>
          <p:cNvPr id="364" name="Google Shape;364;p43"/>
          <p:cNvGrpSpPr/>
          <p:nvPr/>
        </p:nvGrpSpPr>
        <p:grpSpPr>
          <a:xfrm>
            <a:off x="481325" y="712925"/>
            <a:ext cx="8181348" cy="1636516"/>
            <a:chOff x="-131899" y="1017717"/>
            <a:chExt cx="19433130" cy="711900"/>
          </a:xfrm>
        </p:grpSpPr>
        <p:sp>
          <p:nvSpPr>
            <p:cNvPr id="365" name="Google Shape;365;p43"/>
            <p:cNvSpPr/>
            <p:nvPr/>
          </p:nvSpPr>
          <p:spPr>
            <a:xfrm>
              <a:off x="-131899" y="1017717"/>
              <a:ext cx="19433100" cy="7119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Cardiology Department of Princess Grace Hospital</a:t>
              </a:r>
              <a:endParaRPr sz="1600">
                <a:solidFill>
                  <a:schemeClr val="dk1"/>
                </a:solidFill>
              </a:endParaRPr>
            </a:p>
            <a:p>
              <a:pPr indent="-317500" lvl="0" marL="457200" rtl="0" algn="l">
                <a:spcBef>
                  <a:spcPts val="0"/>
                </a:spcBef>
                <a:spcAft>
                  <a:spcPts val="0"/>
                </a:spcAft>
                <a:buClr>
                  <a:schemeClr val="dk1"/>
                </a:buClr>
                <a:buSzPts val="1400"/>
                <a:buChar char="●"/>
              </a:pPr>
              <a:r>
                <a:rPr b="1" lang="en" sz="1600">
                  <a:solidFill>
                    <a:schemeClr val="dk1"/>
                  </a:solidFill>
                </a:rPr>
                <a:t>Very short ECG </a:t>
              </a:r>
              <a:r>
                <a:rPr lang="en" sz="1600">
                  <a:solidFill>
                    <a:schemeClr val="dk1"/>
                  </a:solidFill>
                </a:rPr>
                <a:t>segments: 1.08 to 1.40 seconds (</a:t>
              </a:r>
              <a:r>
                <a:rPr lang="en" sz="1600">
                  <a:solidFill>
                    <a:schemeClr val="dk1"/>
                  </a:solidFill>
                </a:rPr>
                <a:t>Largest TQ interval)</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Zero-phase forward-backward Type-II Chebyshev bandpass filter (cutoff: 0.5 and 40 Hz)</a:t>
              </a:r>
              <a:endParaRPr sz="1600">
                <a:solidFill>
                  <a:schemeClr val="dk1"/>
                </a:solidFill>
              </a:endParaRPr>
            </a:p>
          </p:txBody>
        </p:sp>
        <p:sp>
          <p:nvSpPr>
            <p:cNvPr id="366" name="Google Shape;366;p43"/>
            <p:cNvSpPr/>
            <p:nvPr/>
          </p:nvSpPr>
          <p:spPr>
            <a:xfrm>
              <a:off x="-131870" y="1017717"/>
              <a:ext cx="19433100" cy="1458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12-lead ECG recordings</a:t>
              </a:r>
              <a:endParaRPr>
                <a:solidFill>
                  <a:schemeClr val="lt1"/>
                </a:solidFill>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Real </a:t>
            </a:r>
            <a:r>
              <a:rPr b="1" lang="en"/>
              <a:t>AF </a:t>
            </a:r>
            <a:r>
              <a:rPr lang="en"/>
              <a:t>data</a:t>
            </a:r>
            <a:endParaRPr/>
          </a:p>
        </p:txBody>
      </p:sp>
      <p:sp>
        <p:nvSpPr>
          <p:cNvPr id="372" name="Google Shape;372;p44"/>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73" name="Google Shape;373;p44"/>
          <p:cNvPicPr preferRelativeResize="0"/>
          <p:nvPr/>
        </p:nvPicPr>
        <p:blipFill rotWithShape="1">
          <a:blip r:embed="rId3">
            <a:alphaModFix/>
          </a:blip>
          <a:srcRect b="0" l="56694" r="1228" t="0"/>
          <a:stretch/>
        </p:blipFill>
        <p:spPr>
          <a:xfrm rot="-5400000">
            <a:off x="1226401" y="857625"/>
            <a:ext cx="2881298" cy="3428250"/>
          </a:xfrm>
          <a:prstGeom prst="rect">
            <a:avLst/>
          </a:prstGeom>
          <a:noFill/>
          <a:ln>
            <a:noFill/>
          </a:ln>
        </p:spPr>
      </p:pic>
      <p:pic>
        <p:nvPicPr>
          <p:cNvPr id="374" name="Google Shape;374;p44"/>
          <p:cNvPicPr preferRelativeResize="0"/>
          <p:nvPr/>
        </p:nvPicPr>
        <p:blipFill rotWithShape="1">
          <a:blip r:embed="rId3">
            <a:alphaModFix/>
          </a:blip>
          <a:srcRect b="0" l="0" r="43313" t="0"/>
          <a:stretch/>
        </p:blipFill>
        <p:spPr>
          <a:xfrm rot="-5400000">
            <a:off x="4668050" y="1017925"/>
            <a:ext cx="3412051" cy="3013250"/>
          </a:xfrm>
          <a:prstGeom prst="rect">
            <a:avLst/>
          </a:prstGeom>
          <a:noFill/>
          <a:ln>
            <a:noFill/>
          </a:ln>
        </p:spPr>
      </p:pic>
      <p:sp>
        <p:nvSpPr>
          <p:cNvPr id="375" name="Google Shape;375;p44"/>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u="sng"/>
              <a:t>Figure 8</a:t>
            </a:r>
            <a:r>
              <a:rPr lang="en" sz="1400"/>
              <a:t>: </a:t>
            </a:r>
            <a:r>
              <a:rPr lang="en" sz="1400"/>
              <a:t>Results produced by CAGL with real-world ECG data: observed and estimated signals at lead V1. Estimated </a:t>
            </a:r>
            <a:r>
              <a:rPr b="1" lang="en" sz="1400"/>
              <a:t>AA</a:t>
            </a:r>
            <a:r>
              <a:rPr lang="en" sz="1400"/>
              <a:t> signals are vertically shifted for ease of visualization.</a:t>
            </a:r>
            <a:endParaRPr sz="14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Real </a:t>
            </a:r>
            <a:r>
              <a:rPr b="1" lang="en"/>
              <a:t>AF </a:t>
            </a:r>
            <a:r>
              <a:rPr lang="en"/>
              <a:t>data</a:t>
            </a:r>
            <a:endParaRPr/>
          </a:p>
        </p:txBody>
      </p:sp>
      <p:sp>
        <p:nvSpPr>
          <p:cNvPr id="381" name="Google Shape;381;p45"/>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382" name="Google Shape;382;p45"/>
          <p:cNvPicPr preferRelativeResize="0"/>
          <p:nvPr/>
        </p:nvPicPr>
        <p:blipFill rotWithShape="1">
          <a:blip r:embed="rId3">
            <a:alphaModFix/>
          </a:blip>
          <a:srcRect b="0" l="708" r="953" t="0"/>
          <a:stretch/>
        </p:blipFill>
        <p:spPr>
          <a:xfrm>
            <a:off x="780250" y="1174525"/>
            <a:ext cx="7583501" cy="3056050"/>
          </a:xfrm>
          <a:prstGeom prst="rect">
            <a:avLst/>
          </a:prstGeom>
          <a:noFill/>
          <a:ln>
            <a:noFill/>
          </a:ln>
        </p:spPr>
      </p:pic>
      <p:sp>
        <p:nvSpPr>
          <p:cNvPr id="383" name="Google Shape;383;p45"/>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u="sng"/>
              <a:t>Figure 9</a:t>
            </a:r>
            <a:r>
              <a:rPr lang="en" sz="1400"/>
              <a:t>: R</a:t>
            </a:r>
            <a:r>
              <a:rPr lang="en" sz="1400"/>
              <a:t>esults produced by CAGL with ECG data from Patients 2 and 5.</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VI. Conclusion</a:t>
            </a:r>
            <a:endParaRPr/>
          </a:p>
        </p:txBody>
      </p:sp>
      <p:sp>
        <p:nvSpPr>
          <p:cNvPr id="389" name="Google Shape;389;p46"/>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 Conclusion</a:t>
            </a:r>
            <a:endParaRPr/>
          </a:p>
        </p:txBody>
      </p:sp>
      <p:sp>
        <p:nvSpPr>
          <p:cNvPr id="395" name="Google Shape;395;p47"/>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396" name="Google Shape;396;p47"/>
          <p:cNvGrpSpPr/>
          <p:nvPr/>
        </p:nvGrpSpPr>
        <p:grpSpPr>
          <a:xfrm>
            <a:off x="481038" y="779713"/>
            <a:ext cx="8181938" cy="1368813"/>
            <a:chOff x="481025" y="1005875"/>
            <a:chExt cx="8181938" cy="1368813"/>
          </a:xfrm>
        </p:grpSpPr>
        <p:sp>
          <p:nvSpPr>
            <p:cNvPr id="397" name="Google Shape;397;p47"/>
            <p:cNvSpPr/>
            <p:nvPr/>
          </p:nvSpPr>
          <p:spPr>
            <a:xfrm>
              <a:off x="481063" y="1152488"/>
              <a:ext cx="8181900" cy="12222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Allows simultaneous estimation of model parameters and factors</a:t>
              </a:r>
              <a:endParaRPr>
                <a:solidFill>
                  <a:schemeClr val="dk1"/>
                </a:solidFill>
              </a:endParaRPr>
            </a:p>
            <a:p>
              <a:pPr indent="-317500" lvl="0" marL="457200" rtl="0" algn="l">
                <a:spcBef>
                  <a:spcPts val="0"/>
                </a:spcBef>
                <a:spcAft>
                  <a:spcPts val="0"/>
                </a:spcAft>
                <a:buSzPts val="1400"/>
                <a:buChar char="●"/>
              </a:pPr>
              <a:r>
                <a:rPr lang="en">
                  <a:solidFill>
                    <a:schemeClr val="dk1"/>
                  </a:solidFill>
                </a:rPr>
                <a:t>The resulting subproblems can be solved by existing group lasso method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Experimental results show that AGL approach and its constrained version is much more robust with respect to initialization than the conventional least-squares approach</a:t>
              </a:r>
              <a:endParaRPr>
                <a:solidFill>
                  <a:schemeClr val="dk1"/>
                </a:solidFill>
              </a:endParaRPr>
            </a:p>
          </p:txBody>
        </p:sp>
        <p:sp>
          <p:nvSpPr>
            <p:cNvPr id="398" name="Google Shape;398;p47"/>
            <p:cNvSpPr/>
            <p:nvPr/>
          </p:nvSpPr>
          <p:spPr>
            <a:xfrm>
              <a:off x="481025" y="100587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Contributions</a:t>
              </a:r>
              <a:endParaRPr>
                <a:solidFill>
                  <a:schemeClr val="lt1"/>
                </a:solidFill>
              </a:endParaRPr>
            </a:p>
          </p:txBody>
        </p:sp>
      </p:grpSp>
      <p:grpSp>
        <p:nvGrpSpPr>
          <p:cNvPr id="399" name="Google Shape;399;p47"/>
          <p:cNvGrpSpPr/>
          <p:nvPr/>
        </p:nvGrpSpPr>
        <p:grpSpPr>
          <a:xfrm>
            <a:off x="481076" y="3485915"/>
            <a:ext cx="8181912" cy="1181296"/>
            <a:chOff x="481049" y="923854"/>
            <a:chExt cx="8181912" cy="1515648"/>
          </a:xfrm>
        </p:grpSpPr>
        <p:sp>
          <p:nvSpPr>
            <p:cNvPr id="400" name="Google Shape;400;p47"/>
            <p:cNvSpPr/>
            <p:nvPr/>
          </p:nvSpPr>
          <p:spPr>
            <a:xfrm>
              <a:off x="481062" y="1152502"/>
              <a:ext cx="8181900" cy="12870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How to automatically tune </a:t>
              </a:r>
              <a:r>
                <a:rPr i="1" lang="en">
                  <a:solidFill>
                    <a:schemeClr val="dk1"/>
                  </a:solidFill>
                  <a:latin typeface="Times New Roman"/>
                  <a:ea typeface="Times New Roman"/>
                  <a:cs typeface="Times New Roman"/>
                  <a:sym typeface="Times New Roman"/>
                </a:rPr>
                <a:t>γ</a:t>
              </a:r>
              <a:r>
                <a:rPr lang="en">
                  <a:solidFill>
                    <a:schemeClr val="dk1"/>
                  </a:solidFill>
                </a:rPr>
                <a:t> in practice (CAGL)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Physiological interpretation of characteristics and spatial signatures diversity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Multiple atrial sources a</a:t>
              </a:r>
              <a:r>
                <a:rPr lang="en">
                  <a:solidFill>
                    <a:schemeClr val="dk1"/>
                  </a:solidFill>
                </a:rPr>
                <a:t>nalysis and en</a:t>
              </a:r>
              <a:r>
                <a:rPr lang="en">
                  <a:solidFill>
                    <a:schemeClr val="dk1"/>
                  </a:solidFill>
                </a:rPr>
                <a:t>large database of AF patients</a:t>
              </a:r>
              <a:endParaRPr>
                <a:solidFill>
                  <a:schemeClr val="dk1"/>
                </a:solidFill>
              </a:endParaRPr>
            </a:p>
          </p:txBody>
        </p:sp>
        <p:sp>
          <p:nvSpPr>
            <p:cNvPr id="401" name="Google Shape;401;p47"/>
            <p:cNvSpPr/>
            <p:nvPr/>
          </p:nvSpPr>
          <p:spPr>
            <a:xfrm>
              <a:off x="481049" y="923854"/>
              <a:ext cx="8181900" cy="4131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Further Work</a:t>
              </a:r>
              <a:endParaRPr>
                <a:solidFill>
                  <a:schemeClr val="lt1"/>
                </a:solidFill>
              </a:endParaRPr>
            </a:p>
          </p:txBody>
        </p:sp>
      </p:grpSp>
      <p:grpSp>
        <p:nvGrpSpPr>
          <p:cNvPr id="402" name="Google Shape;402;p47"/>
          <p:cNvGrpSpPr/>
          <p:nvPr/>
        </p:nvGrpSpPr>
        <p:grpSpPr>
          <a:xfrm>
            <a:off x="481038" y="2348750"/>
            <a:ext cx="8181925" cy="936950"/>
            <a:chOff x="481050" y="1017725"/>
            <a:chExt cx="8181925" cy="936950"/>
          </a:xfrm>
        </p:grpSpPr>
        <p:sp>
          <p:nvSpPr>
            <p:cNvPr id="403" name="Google Shape;403;p47"/>
            <p:cNvSpPr/>
            <p:nvPr/>
          </p:nvSpPr>
          <p:spPr>
            <a:xfrm>
              <a:off x="481075" y="1152475"/>
              <a:ext cx="8181900" cy="8022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Extract AA by using a structured low-rank approximation method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Without the need of choosing structural parameters </a:t>
              </a:r>
              <a:r>
                <a:rPr i="1" lang="en">
                  <a:solidFill>
                    <a:schemeClr val="dk1"/>
                  </a:solidFill>
                </a:rPr>
                <a:t>a priori</a:t>
              </a:r>
              <a:endParaRPr sz="1200">
                <a:solidFill>
                  <a:schemeClr val="dk1"/>
                </a:solidFill>
              </a:endParaRPr>
            </a:p>
          </p:txBody>
        </p:sp>
        <p:sp>
          <p:nvSpPr>
            <p:cNvPr id="404" name="Google Shape;404;p47"/>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Clinical Impact</a:t>
              </a:r>
              <a:endParaRPr>
                <a:solidFill>
                  <a:schemeClr val="lt1"/>
                </a:solidFill>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Supplementary Material</a:t>
            </a:r>
            <a:endParaRPr/>
          </a:p>
        </p:txBody>
      </p:sp>
      <p:sp>
        <p:nvSpPr>
          <p:cNvPr id="410" name="Google Shape;410;p48"/>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for unconstrained blocks</a:t>
            </a:r>
            <a:endParaRPr/>
          </a:p>
        </p:txBody>
      </p:sp>
      <p:sp>
        <p:nvSpPr>
          <p:cNvPr id="416" name="Google Shape;416;p49"/>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17" name="Google Shape;417;p49"/>
          <p:cNvPicPr preferRelativeResize="0"/>
          <p:nvPr/>
        </p:nvPicPr>
        <p:blipFill rotWithShape="1">
          <a:blip r:embed="rId3">
            <a:alphaModFix/>
          </a:blip>
          <a:srcRect b="0" l="0" r="1185" t="0"/>
          <a:stretch/>
        </p:blipFill>
        <p:spPr>
          <a:xfrm>
            <a:off x="1848512" y="1612349"/>
            <a:ext cx="5446987" cy="572700"/>
          </a:xfrm>
          <a:prstGeom prst="rect">
            <a:avLst/>
          </a:prstGeom>
          <a:noFill/>
          <a:ln>
            <a:noFill/>
          </a:ln>
        </p:spPr>
      </p:pic>
      <p:sp>
        <p:nvSpPr>
          <p:cNvPr id="418" name="Google Shape;418;p49"/>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 Pseudocode for the unconstrained AGL algorithm (lines 5–8 must be omitted).</a:t>
            </a:r>
            <a:endParaRPr sz="1400"/>
          </a:p>
        </p:txBody>
      </p:sp>
      <p:grpSp>
        <p:nvGrpSpPr>
          <p:cNvPr id="419" name="Google Shape;419;p49"/>
          <p:cNvGrpSpPr/>
          <p:nvPr/>
        </p:nvGrpSpPr>
        <p:grpSpPr>
          <a:xfrm>
            <a:off x="481038" y="752238"/>
            <a:ext cx="8181913" cy="739862"/>
            <a:chOff x="481050" y="1017725"/>
            <a:chExt cx="8181913" cy="739862"/>
          </a:xfrm>
        </p:grpSpPr>
        <p:sp>
          <p:nvSpPr>
            <p:cNvPr id="420" name="Google Shape;420;p49"/>
            <p:cNvSpPr/>
            <p:nvPr/>
          </p:nvSpPr>
          <p:spPr>
            <a:xfrm>
              <a:off x="481063" y="1152487"/>
              <a:ext cx="8181900" cy="6051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solidFill>
                    <a:schemeClr val="dk1"/>
                  </a:solidFill>
                </a:rPr>
                <a:t>Solve Group Lasso Subproblems, where </a:t>
              </a:r>
              <a:r>
                <a:rPr lang="en" sz="1600">
                  <a:solidFill>
                    <a:schemeClr val="dk1"/>
                  </a:solidFill>
                  <a:latin typeface="Times New Roman"/>
                  <a:ea typeface="Times New Roman"/>
                  <a:cs typeface="Times New Roman"/>
                  <a:sym typeface="Times New Roman"/>
                </a:rPr>
                <a:t>𝔀</a:t>
              </a:r>
              <a:r>
                <a:rPr b="1" lang="en" sz="900">
                  <a:solidFill>
                    <a:schemeClr val="dk1"/>
                  </a:solidFill>
                  <a:latin typeface="Times New Roman"/>
                  <a:ea typeface="Times New Roman"/>
                  <a:cs typeface="Times New Roman"/>
                  <a:sym typeface="Times New Roman"/>
                </a:rPr>
                <a:t>A</a:t>
              </a:r>
              <a:r>
                <a:rPr baseline="30000" lang="en">
                  <a:solidFill>
                    <a:schemeClr val="dk1"/>
                  </a:solidFill>
                  <a:latin typeface="Times New Roman"/>
                  <a:ea typeface="Times New Roman"/>
                  <a:cs typeface="Times New Roman"/>
                  <a:sym typeface="Times New Roman"/>
                </a:rPr>
                <a:t>(t)</a:t>
              </a:r>
              <a:r>
                <a:rPr lang="en">
                  <a:solidFill>
                    <a:schemeClr val="dk1"/>
                  </a:solidFill>
                  <a:latin typeface="Times New Roman"/>
                  <a:ea typeface="Times New Roman"/>
                  <a:cs typeface="Times New Roman"/>
                  <a:sym typeface="Times New Roman"/>
                </a:rPr>
                <a:t>(</a:t>
              </a:r>
              <a:r>
                <a:rPr b="1" lang="en">
                  <a:solidFill>
                    <a:schemeClr val="dk1"/>
                  </a:solidFill>
                  <a:latin typeface="Times New Roman"/>
                  <a:ea typeface="Times New Roman"/>
                  <a:cs typeface="Times New Roman"/>
                  <a:sym typeface="Times New Roman"/>
                </a:rPr>
                <a:t>A</a:t>
              </a:r>
              <a:r>
                <a:rPr lang="en">
                  <a:solidFill>
                    <a:schemeClr val="dk1"/>
                  </a:solidFill>
                  <a:latin typeface="Times New Roman"/>
                  <a:ea typeface="Times New Roman"/>
                  <a:cs typeface="Times New Roman"/>
                  <a:sym typeface="Times New Roman"/>
                </a:rPr>
                <a:t>)</a:t>
              </a:r>
              <a:r>
                <a:rPr lang="en">
                  <a:solidFill>
                    <a:schemeClr val="dk1"/>
                  </a:solidFill>
                </a:rPr>
                <a:t> is a linear map depending on</a:t>
              </a:r>
              <a:r>
                <a:rPr baseline="30000" lang="en">
                  <a:solidFill>
                    <a:schemeClr val="dk1"/>
                  </a:solidFill>
                  <a:latin typeface="Times New Roman"/>
                  <a:ea typeface="Times New Roman"/>
                  <a:cs typeface="Times New Roman"/>
                  <a:sym typeface="Times New Roman"/>
                </a:rPr>
                <a:t> </a:t>
              </a:r>
              <a:r>
                <a:rPr b="1" lang="en">
                  <a:solidFill>
                    <a:schemeClr val="dk1"/>
                  </a:solidFill>
                  <a:latin typeface="Times New Roman"/>
                  <a:ea typeface="Times New Roman"/>
                  <a:cs typeface="Times New Roman"/>
                  <a:sym typeface="Times New Roman"/>
                </a:rPr>
                <a:t>B</a:t>
              </a:r>
              <a:r>
                <a:rPr baseline="30000" lang="en">
                  <a:solidFill>
                    <a:schemeClr val="dk1"/>
                  </a:solidFill>
                  <a:latin typeface="Times New Roman"/>
                  <a:ea typeface="Times New Roman"/>
                  <a:cs typeface="Times New Roman"/>
                  <a:sym typeface="Times New Roman"/>
                </a:rPr>
                <a:t>(t-1) </a:t>
              </a:r>
              <a:r>
                <a:rPr lang="en">
                  <a:solidFill>
                    <a:schemeClr val="dk1"/>
                  </a:solidFill>
                </a:rPr>
                <a:t>and </a:t>
              </a:r>
              <a:r>
                <a:rPr b="1" lang="en">
                  <a:solidFill>
                    <a:schemeClr val="dk1"/>
                  </a:solidFill>
                  <a:latin typeface="Times New Roman"/>
                  <a:ea typeface="Times New Roman"/>
                  <a:cs typeface="Times New Roman"/>
                  <a:sym typeface="Times New Roman"/>
                </a:rPr>
                <a:t>X</a:t>
              </a:r>
              <a:r>
                <a:rPr baseline="30000" lang="en">
                  <a:solidFill>
                    <a:schemeClr val="dk1"/>
                  </a:solidFill>
                  <a:latin typeface="Times New Roman"/>
                  <a:ea typeface="Times New Roman"/>
                  <a:cs typeface="Times New Roman"/>
                  <a:sym typeface="Times New Roman"/>
                </a:rPr>
                <a:t>(t-1)</a:t>
              </a:r>
              <a:endParaRPr>
                <a:solidFill>
                  <a:schemeClr val="dk1"/>
                </a:solidFill>
              </a:endParaRPr>
            </a:p>
          </p:txBody>
        </p:sp>
        <p:sp>
          <p:nvSpPr>
            <p:cNvPr id="421" name="Google Shape;421;p49"/>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AGL e CAGL</a:t>
              </a:r>
              <a:endParaRPr>
                <a:solidFill>
                  <a:schemeClr val="lt1"/>
                </a:solidFill>
              </a:endParaRPr>
            </a:p>
          </p:txBody>
        </p:sp>
      </p:grpSp>
      <p:grpSp>
        <p:nvGrpSpPr>
          <p:cNvPr id="422" name="Google Shape;422;p49"/>
          <p:cNvGrpSpPr/>
          <p:nvPr/>
        </p:nvGrpSpPr>
        <p:grpSpPr>
          <a:xfrm>
            <a:off x="2956911" y="2185047"/>
            <a:ext cx="3230201" cy="2261028"/>
            <a:chOff x="2267675" y="1424625"/>
            <a:chExt cx="4608648" cy="3125125"/>
          </a:xfrm>
        </p:grpSpPr>
        <p:pic>
          <p:nvPicPr>
            <p:cNvPr id="423" name="Google Shape;423;p49"/>
            <p:cNvPicPr preferRelativeResize="0"/>
            <p:nvPr/>
          </p:nvPicPr>
          <p:blipFill>
            <a:blip r:embed="rId4">
              <a:alphaModFix/>
            </a:blip>
            <a:stretch>
              <a:fillRect/>
            </a:stretch>
          </p:blipFill>
          <p:spPr>
            <a:xfrm>
              <a:off x="2267675" y="1424625"/>
              <a:ext cx="4608648" cy="3125125"/>
            </a:xfrm>
            <a:prstGeom prst="rect">
              <a:avLst/>
            </a:prstGeom>
            <a:noFill/>
            <a:ln>
              <a:noFill/>
            </a:ln>
          </p:spPr>
        </p:pic>
        <p:sp>
          <p:nvSpPr>
            <p:cNvPr id="424" name="Google Shape;424;p49"/>
            <p:cNvSpPr/>
            <p:nvPr/>
          </p:nvSpPr>
          <p:spPr>
            <a:xfrm flipH="1" rot="10800000">
              <a:off x="2267675" y="3107525"/>
              <a:ext cx="4608600" cy="846900"/>
            </a:xfrm>
            <a:prstGeom prst="rect">
              <a:avLst/>
            </a:prstGeom>
            <a:solidFill>
              <a:srgbClr val="FFF600">
                <a:alpha val="142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Constrained BTD: Further Results</a:t>
            </a:r>
            <a:endParaRPr/>
          </a:p>
        </p:txBody>
      </p:sp>
      <p:sp>
        <p:nvSpPr>
          <p:cNvPr id="430" name="Google Shape;430;p50"/>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31" name="Google Shape;431;p50"/>
          <p:cNvPicPr preferRelativeResize="0"/>
          <p:nvPr/>
        </p:nvPicPr>
        <p:blipFill>
          <a:blip r:embed="rId3">
            <a:alphaModFix/>
          </a:blip>
          <a:stretch>
            <a:fillRect/>
          </a:stretch>
        </p:blipFill>
        <p:spPr>
          <a:xfrm>
            <a:off x="188550" y="1152475"/>
            <a:ext cx="8766892" cy="3078100"/>
          </a:xfrm>
          <a:prstGeom prst="rect">
            <a:avLst/>
          </a:prstGeom>
          <a:noFill/>
          <a:ln>
            <a:noFill/>
          </a:ln>
        </p:spPr>
      </p:pic>
      <p:sp>
        <p:nvSpPr>
          <p:cNvPr id="432" name="Google Shape;432;p50"/>
          <p:cNvSpPr txBox="1"/>
          <p:nvPr>
            <p:ph idx="1" type="body"/>
          </p:nvPr>
        </p:nvSpPr>
        <p:spPr>
          <a:xfrm>
            <a:off x="311700" y="4230575"/>
            <a:ext cx="85206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lang="en" sz="1400" u="sng"/>
              <a:t>Figure 4</a:t>
            </a:r>
            <a:r>
              <a:rPr lang="en" sz="1400"/>
              <a:t>: Median NMSE over estimated blocks attained by AGL and BTD-GN for 500 realizations of a noisy random BTD model in the unconstrained and (Hankel-)constrained scenarios.</a:t>
            </a:r>
            <a:endParaRPr sz="14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1"/>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II: Pseudocode for the Cadzow’s algorithm.</a:t>
            </a:r>
            <a:endParaRPr sz="1400"/>
          </a:p>
        </p:txBody>
      </p:sp>
      <p:sp>
        <p:nvSpPr>
          <p:cNvPr id="438" name="Google Shape;438;p5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Unconstrained BTD</a:t>
            </a:r>
            <a:endParaRPr/>
          </a:p>
        </p:txBody>
      </p:sp>
      <p:sp>
        <p:nvSpPr>
          <p:cNvPr id="439" name="Google Shape;439;p51"/>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40" name="Google Shape;440;p51"/>
          <p:cNvPicPr preferRelativeResize="0"/>
          <p:nvPr/>
        </p:nvPicPr>
        <p:blipFill>
          <a:blip r:embed="rId3">
            <a:alphaModFix/>
          </a:blip>
          <a:stretch>
            <a:fillRect/>
          </a:stretch>
        </p:blipFill>
        <p:spPr>
          <a:xfrm>
            <a:off x="2035688" y="2198275"/>
            <a:ext cx="5072600" cy="2261050"/>
          </a:xfrm>
          <a:prstGeom prst="rect">
            <a:avLst/>
          </a:prstGeom>
          <a:noFill/>
          <a:ln>
            <a:noFill/>
          </a:ln>
        </p:spPr>
      </p:pic>
      <p:grpSp>
        <p:nvGrpSpPr>
          <p:cNvPr id="441" name="Google Shape;441;p51"/>
          <p:cNvGrpSpPr/>
          <p:nvPr/>
        </p:nvGrpSpPr>
        <p:grpSpPr>
          <a:xfrm>
            <a:off x="481325" y="712922"/>
            <a:ext cx="8181335" cy="1485350"/>
            <a:chOff x="-131870" y="1017718"/>
            <a:chExt cx="19433100" cy="945902"/>
          </a:xfrm>
        </p:grpSpPr>
        <p:sp>
          <p:nvSpPr>
            <p:cNvPr id="442" name="Google Shape;442;p51"/>
            <p:cNvSpPr/>
            <p:nvPr/>
          </p:nvSpPr>
          <p:spPr>
            <a:xfrm>
              <a:off x="-131870" y="1017720"/>
              <a:ext cx="19433100" cy="9459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Performs alternating projections onto the Hankel subspace with rank bounded by a prescribed value.</a:t>
              </a:r>
              <a:endParaRPr sz="1600">
                <a:solidFill>
                  <a:schemeClr val="dk1"/>
                </a:solidFill>
              </a:endParaRPr>
            </a:p>
            <a:p>
              <a:pPr indent="-317500" lvl="0" marL="457200" rtl="0" algn="l">
                <a:spcBef>
                  <a:spcPts val="0"/>
                </a:spcBef>
                <a:spcAft>
                  <a:spcPts val="0"/>
                </a:spcAft>
                <a:buClr>
                  <a:schemeClr val="dk1"/>
                </a:buClr>
                <a:buSzPts val="1400"/>
                <a:buChar char="●"/>
              </a:pPr>
              <a:r>
                <a:rPr lang="en" sz="1600">
                  <a:solidFill>
                    <a:schemeClr val="dk1"/>
                  </a:solidFill>
                </a:rPr>
                <a:t>Approximations provided by CA are not (locally) optimal, but they are often satisfying in practice.</a:t>
              </a:r>
              <a:endParaRPr sz="1600">
                <a:solidFill>
                  <a:schemeClr val="dk1"/>
                </a:solidFill>
              </a:endParaRPr>
            </a:p>
          </p:txBody>
        </p:sp>
        <p:sp>
          <p:nvSpPr>
            <p:cNvPr id="443" name="Google Shape;443;p51"/>
            <p:cNvSpPr/>
            <p:nvPr/>
          </p:nvSpPr>
          <p:spPr>
            <a:xfrm>
              <a:off x="-131870" y="1017718"/>
              <a:ext cx="19433100" cy="1935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Cadzow’s Algorithm (CA)</a:t>
              </a:r>
              <a:endParaRPr>
                <a:solidFill>
                  <a:schemeClr val="lt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Matrix Approach</a:t>
            </a:r>
            <a:endParaRPr/>
          </a:p>
        </p:txBody>
      </p:sp>
      <p:sp>
        <p:nvSpPr>
          <p:cNvPr id="81" name="Google Shape;81;p16"/>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82" name="Google Shape;82;p16"/>
          <p:cNvPicPr preferRelativeResize="0"/>
          <p:nvPr/>
        </p:nvPicPr>
        <p:blipFill>
          <a:blip r:embed="rId3">
            <a:alphaModFix/>
          </a:blip>
          <a:stretch>
            <a:fillRect/>
          </a:stretch>
        </p:blipFill>
        <p:spPr>
          <a:xfrm>
            <a:off x="466700" y="1815413"/>
            <a:ext cx="8210601" cy="2215900"/>
          </a:xfrm>
          <a:prstGeom prst="rect">
            <a:avLst/>
          </a:prstGeom>
          <a:noFill/>
          <a:ln cap="flat" cmpd="sng" w="9525">
            <a:solidFill>
              <a:schemeClr val="dk2"/>
            </a:solidFill>
            <a:prstDash val="dot"/>
            <a:round/>
            <a:headEnd len="sm" w="sm" type="none"/>
            <a:tailEnd len="sm" w="sm" type="none"/>
          </a:ln>
        </p:spPr>
      </p:pic>
      <p:grpSp>
        <p:nvGrpSpPr>
          <p:cNvPr id="83" name="Google Shape;83;p16"/>
          <p:cNvGrpSpPr/>
          <p:nvPr/>
        </p:nvGrpSpPr>
        <p:grpSpPr>
          <a:xfrm>
            <a:off x="1289841" y="1112163"/>
            <a:ext cx="5310881" cy="409575"/>
            <a:chOff x="1300166" y="1408250"/>
            <a:chExt cx="5310881" cy="409575"/>
          </a:xfrm>
        </p:grpSpPr>
        <p:pic>
          <p:nvPicPr>
            <p:cNvPr id="84" name="Google Shape;84;p16"/>
            <p:cNvPicPr preferRelativeResize="0"/>
            <p:nvPr/>
          </p:nvPicPr>
          <p:blipFill rotWithShape="1">
            <a:blip r:embed="rId4">
              <a:alphaModFix/>
            </a:blip>
            <a:srcRect b="0" l="25183" r="46869" t="0"/>
            <a:stretch/>
          </p:blipFill>
          <p:spPr>
            <a:xfrm>
              <a:off x="3006298" y="1408250"/>
              <a:ext cx="609600" cy="409575"/>
            </a:xfrm>
            <a:prstGeom prst="rect">
              <a:avLst/>
            </a:prstGeom>
            <a:noFill/>
            <a:ln>
              <a:noFill/>
            </a:ln>
          </p:spPr>
        </p:pic>
        <p:pic>
          <p:nvPicPr>
            <p:cNvPr id="85" name="Google Shape;85;p16"/>
            <p:cNvPicPr preferRelativeResize="0"/>
            <p:nvPr/>
          </p:nvPicPr>
          <p:blipFill rotWithShape="1">
            <a:blip r:embed="rId4">
              <a:alphaModFix/>
            </a:blip>
            <a:srcRect b="0" l="0" r="73944" t="0"/>
            <a:stretch/>
          </p:blipFill>
          <p:spPr>
            <a:xfrm>
              <a:off x="1300166" y="1408250"/>
              <a:ext cx="568325" cy="409575"/>
            </a:xfrm>
            <a:prstGeom prst="rect">
              <a:avLst/>
            </a:prstGeom>
            <a:noFill/>
            <a:ln>
              <a:noFill/>
            </a:ln>
          </p:spPr>
        </p:pic>
        <p:pic>
          <p:nvPicPr>
            <p:cNvPr id="86" name="Google Shape;86;p16"/>
            <p:cNvPicPr preferRelativeResize="0"/>
            <p:nvPr/>
          </p:nvPicPr>
          <p:blipFill rotWithShape="1">
            <a:blip r:embed="rId5">
              <a:alphaModFix/>
            </a:blip>
            <a:srcRect b="0" l="41421" r="0" t="0"/>
            <a:stretch/>
          </p:blipFill>
          <p:spPr>
            <a:xfrm>
              <a:off x="4926022" y="1408250"/>
              <a:ext cx="1685025" cy="409575"/>
            </a:xfrm>
            <a:prstGeom prst="rect">
              <a:avLst/>
            </a:prstGeom>
            <a:noFill/>
            <a:ln>
              <a:noFill/>
            </a:ln>
          </p:spPr>
        </p:pic>
      </p:grpSp>
      <p:sp>
        <p:nvSpPr>
          <p:cNvPr id="87" name="Google Shape;87;p16"/>
          <p:cNvSpPr txBox="1"/>
          <p:nvPr>
            <p:ph idx="1"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a:t>
            </a:r>
            <a:r>
              <a:rPr b="1" lang="en" sz="1400"/>
              <a:t>Classic model for BSS.</a:t>
            </a:r>
            <a:endParaRPr b="1" sz="14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2"/>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Stridh Model</a:t>
            </a:r>
            <a:endParaRPr/>
          </a:p>
        </p:txBody>
      </p:sp>
      <p:sp>
        <p:nvSpPr>
          <p:cNvPr id="449" name="Google Shape;449;p52"/>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450" name="Google Shape;450;p52"/>
          <p:cNvPicPr preferRelativeResize="0"/>
          <p:nvPr/>
        </p:nvPicPr>
        <p:blipFill>
          <a:blip r:embed="rId3">
            <a:alphaModFix/>
          </a:blip>
          <a:stretch>
            <a:fillRect/>
          </a:stretch>
        </p:blipFill>
        <p:spPr>
          <a:xfrm>
            <a:off x="861978" y="3210650"/>
            <a:ext cx="2927650" cy="480325"/>
          </a:xfrm>
          <a:prstGeom prst="rect">
            <a:avLst/>
          </a:prstGeom>
          <a:noFill/>
          <a:ln>
            <a:noFill/>
          </a:ln>
        </p:spPr>
      </p:pic>
      <p:pic>
        <p:nvPicPr>
          <p:cNvPr id="451" name="Google Shape;451;p52"/>
          <p:cNvPicPr preferRelativeResize="0"/>
          <p:nvPr/>
        </p:nvPicPr>
        <p:blipFill>
          <a:blip r:embed="rId4">
            <a:alphaModFix/>
          </a:blip>
          <a:stretch>
            <a:fillRect/>
          </a:stretch>
        </p:blipFill>
        <p:spPr>
          <a:xfrm>
            <a:off x="4860398" y="2708425"/>
            <a:ext cx="3117562" cy="480325"/>
          </a:xfrm>
          <a:prstGeom prst="rect">
            <a:avLst/>
          </a:prstGeom>
          <a:noFill/>
          <a:ln>
            <a:noFill/>
          </a:ln>
        </p:spPr>
      </p:pic>
      <p:pic>
        <p:nvPicPr>
          <p:cNvPr id="452" name="Google Shape;452;p52"/>
          <p:cNvPicPr preferRelativeResize="0"/>
          <p:nvPr/>
        </p:nvPicPr>
        <p:blipFill>
          <a:blip r:embed="rId5">
            <a:alphaModFix/>
          </a:blip>
          <a:stretch>
            <a:fillRect/>
          </a:stretch>
        </p:blipFill>
        <p:spPr>
          <a:xfrm>
            <a:off x="4993875" y="3210650"/>
            <a:ext cx="2850600" cy="374525"/>
          </a:xfrm>
          <a:prstGeom prst="rect">
            <a:avLst/>
          </a:prstGeom>
          <a:noFill/>
          <a:ln>
            <a:noFill/>
          </a:ln>
        </p:spPr>
      </p:pic>
      <p:pic>
        <p:nvPicPr>
          <p:cNvPr id="453" name="Google Shape;453;p52"/>
          <p:cNvPicPr preferRelativeResize="0"/>
          <p:nvPr/>
        </p:nvPicPr>
        <p:blipFill>
          <a:blip r:embed="rId6">
            <a:alphaModFix/>
          </a:blip>
          <a:stretch>
            <a:fillRect/>
          </a:stretch>
        </p:blipFill>
        <p:spPr>
          <a:xfrm>
            <a:off x="2746112" y="2170438"/>
            <a:ext cx="3651800" cy="516075"/>
          </a:xfrm>
          <a:prstGeom prst="rect">
            <a:avLst/>
          </a:prstGeom>
          <a:noFill/>
          <a:ln>
            <a:noFill/>
          </a:ln>
        </p:spPr>
      </p:pic>
      <p:grpSp>
        <p:nvGrpSpPr>
          <p:cNvPr id="454" name="Google Shape;454;p52"/>
          <p:cNvGrpSpPr/>
          <p:nvPr/>
        </p:nvGrpSpPr>
        <p:grpSpPr>
          <a:xfrm>
            <a:off x="481350" y="832700"/>
            <a:ext cx="8181335" cy="1099976"/>
            <a:chOff x="-131870" y="1017717"/>
            <a:chExt cx="19433100" cy="478500"/>
          </a:xfrm>
        </p:grpSpPr>
        <p:sp>
          <p:nvSpPr>
            <p:cNvPr id="455" name="Google Shape;455;p52"/>
            <p:cNvSpPr/>
            <p:nvPr/>
          </p:nvSpPr>
          <p:spPr>
            <a:xfrm>
              <a:off x="-131870" y="1017717"/>
              <a:ext cx="19433100" cy="4785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600">
                  <a:solidFill>
                    <a:schemeClr val="dk1"/>
                  </a:solidFill>
                </a:rPr>
                <a:t>Sum real ventricular activity and a signal that mimics the sawtooth pattern (</a:t>
              </a:r>
              <a:r>
                <a:rPr b="1" lang="en" sz="1600">
                  <a:solidFill>
                    <a:schemeClr val="dk1"/>
                  </a:solidFill>
                </a:rPr>
                <a:t>AF</a:t>
              </a:r>
              <a:r>
                <a:rPr lang="en" sz="1600">
                  <a:solidFill>
                    <a:schemeClr val="dk1"/>
                  </a:solidFill>
                </a:rPr>
                <a:t>)</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Random spatial signature and Additive white Gaussian noise (AWGN)</a:t>
              </a:r>
              <a:endParaRPr sz="1600">
                <a:solidFill>
                  <a:schemeClr val="dk1"/>
                </a:solidFill>
              </a:endParaRPr>
            </a:p>
          </p:txBody>
        </p:sp>
        <p:sp>
          <p:nvSpPr>
            <p:cNvPr id="456" name="Google Shape;456;p52"/>
            <p:cNvSpPr/>
            <p:nvPr/>
          </p:nvSpPr>
          <p:spPr>
            <a:xfrm>
              <a:off x="-131870" y="1017717"/>
              <a:ext cx="19433100" cy="179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Details</a:t>
              </a:r>
              <a:endParaRPr>
                <a:solidFill>
                  <a:schemeClr val="lt1"/>
                </a:solidFill>
              </a:endParaRPr>
            </a:p>
          </p:txBody>
        </p:sp>
      </p:grpSp>
      <p:pic>
        <p:nvPicPr>
          <p:cNvPr id="457" name="Google Shape;457;p52"/>
          <p:cNvPicPr preferRelativeResize="0"/>
          <p:nvPr/>
        </p:nvPicPr>
        <p:blipFill>
          <a:blip r:embed="rId7">
            <a:alphaModFix/>
          </a:blip>
          <a:stretch>
            <a:fillRect/>
          </a:stretch>
        </p:blipFill>
        <p:spPr>
          <a:xfrm>
            <a:off x="4175673" y="3607076"/>
            <a:ext cx="4487003" cy="720575"/>
          </a:xfrm>
          <a:prstGeom prst="rect">
            <a:avLst/>
          </a:prstGeom>
          <a:noFill/>
          <a:ln>
            <a:noFill/>
          </a:ln>
        </p:spPr>
      </p:pic>
      <p:sp>
        <p:nvSpPr>
          <p:cNvPr id="458" name="Google Shape;458;p52"/>
          <p:cNvSpPr txBox="1"/>
          <p:nvPr>
            <p:ph idx="1" type="body"/>
          </p:nvPr>
        </p:nvSpPr>
        <p:spPr>
          <a:xfrm>
            <a:off x="311700" y="4230575"/>
            <a:ext cx="85206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Table III: Parameters of the synthetic AA signal model.</a:t>
            </a:r>
            <a:endParaRPr sz="1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Tensor Approach</a:t>
            </a:r>
            <a:endParaRPr/>
          </a:p>
        </p:txBody>
      </p:sp>
      <p:sp>
        <p:nvSpPr>
          <p:cNvPr id="93" name="Google Shape;93;p17"/>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94" name="Google Shape;94;p17"/>
          <p:cNvPicPr preferRelativeResize="0"/>
          <p:nvPr/>
        </p:nvPicPr>
        <p:blipFill>
          <a:blip r:embed="rId3">
            <a:alphaModFix/>
          </a:blip>
          <a:stretch>
            <a:fillRect/>
          </a:stretch>
        </p:blipFill>
        <p:spPr>
          <a:xfrm>
            <a:off x="1105739" y="1996050"/>
            <a:ext cx="6932525" cy="2182125"/>
          </a:xfrm>
          <a:prstGeom prst="rect">
            <a:avLst/>
          </a:prstGeom>
          <a:noFill/>
          <a:ln cap="flat" cmpd="sng" w="9525">
            <a:solidFill>
              <a:schemeClr val="dk2"/>
            </a:solidFill>
            <a:prstDash val="dot"/>
            <a:round/>
            <a:headEnd len="sm" w="sm" type="none"/>
            <a:tailEnd len="sm" w="sm" type="none"/>
          </a:ln>
        </p:spPr>
      </p:pic>
      <p:sp>
        <p:nvSpPr>
          <p:cNvPr id="95" name="Google Shape;95;p17"/>
          <p:cNvSpPr txBox="1"/>
          <p:nvPr>
            <p:ph idx="4294967295"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a:t>
            </a:r>
            <a:r>
              <a:rPr b="1" lang="en" sz="1400"/>
              <a:t>BTD</a:t>
            </a:r>
            <a:r>
              <a:rPr lang="en" sz="1400"/>
              <a:t> </a:t>
            </a:r>
            <a:r>
              <a:rPr lang="en" sz="1400"/>
              <a:t>model for </a:t>
            </a:r>
            <a:r>
              <a:rPr b="1" lang="en" sz="1400"/>
              <a:t>BSS</a:t>
            </a:r>
            <a:r>
              <a:rPr lang="en" sz="1400"/>
              <a:t>.</a:t>
            </a:r>
            <a:endParaRPr sz="1400"/>
          </a:p>
        </p:txBody>
      </p:sp>
      <p:pic>
        <p:nvPicPr>
          <p:cNvPr id="96" name="Google Shape;96;p17" title="https://latex.codecogs.com/png.image?\large&amp;space;\dpi{300}\bg{white}\mathcal{Y}&amp;space;\approx&amp;space;\sum_{r&amp;space;=&amp;space;1}^{R}&amp;space;\mathbf{A}_{r}&amp;space;\mathbf{B}_{r}^{\top}&amp;space;\circ&amp;space;\mathbf{x}_{r}"/>
          <p:cNvPicPr preferRelativeResize="0"/>
          <p:nvPr/>
        </p:nvPicPr>
        <p:blipFill>
          <a:blip r:embed="rId4">
            <a:alphaModFix/>
          </a:blip>
          <a:stretch>
            <a:fillRect/>
          </a:stretch>
        </p:blipFill>
        <p:spPr>
          <a:xfrm>
            <a:off x="3182476" y="858850"/>
            <a:ext cx="2779050" cy="99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II. Tensor-Based Separation of Sums of Complex Exponentials</a:t>
            </a:r>
            <a:endParaRPr/>
          </a:p>
        </p:txBody>
      </p:sp>
      <p:sp>
        <p:nvSpPr>
          <p:cNvPr id="102" name="Google Shape;102;p18"/>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a:t>
            </a:r>
            <a:r>
              <a:rPr lang="en"/>
              <a:t>Low-rank Hankel </a:t>
            </a:r>
            <a:r>
              <a:rPr lang="en"/>
              <a:t>source</a:t>
            </a:r>
            <a:r>
              <a:rPr lang="en"/>
              <a:t> model</a:t>
            </a:r>
            <a:endParaRPr/>
          </a:p>
        </p:txBody>
      </p:sp>
      <p:sp>
        <p:nvSpPr>
          <p:cNvPr id="108" name="Google Shape;108;p19"/>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109" name="Google Shape;109;p19"/>
          <p:cNvPicPr preferRelativeResize="0"/>
          <p:nvPr/>
        </p:nvPicPr>
        <p:blipFill>
          <a:blip r:embed="rId3">
            <a:alphaModFix/>
          </a:blip>
          <a:stretch>
            <a:fillRect/>
          </a:stretch>
        </p:blipFill>
        <p:spPr>
          <a:xfrm>
            <a:off x="2196875" y="2768105"/>
            <a:ext cx="4750225" cy="770300"/>
          </a:xfrm>
          <a:prstGeom prst="rect">
            <a:avLst/>
          </a:prstGeom>
          <a:noFill/>
          <a:ln>
            <a:noFill/>
          </a:ln>
        </p:spPr>
      </p:pic>
      <p:grpSp>
        <p:nvGrpSpPr>
          <p:cNvPr id="110" name="Google Shape;110;p19"/>
          <p:cNvGrpSpPr/>
          <p:nvPr/>
        </p:nvGrpSpPr>
        <p:grpSpPr>
          <a:xfrm>
            <a:off x="481050" y="712925"/>
            <a:ext cx="8181900" cy="1177800"/>
            <a:chOff x="481050" y="1017725"/>
            <a:chExt cx="8181900" cy="1234850"/>
          </a:xfrm>
        </p:grpSpPr>
        <p:sp>
          <p:nvSpPr>
            <p:cNvPr id="111" name="Google Shape;111;p19"/>
            <p:cNvSpPr/>
            <p:nvPr/>
          </p:nvSpPr>
          <p:spPr>
            <a:xfrm>
              <a:off x="481050" y="1152475"/>
              <a:ext cx="8181900" cy="11001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The signal </a:t>
              </a:r>
              <a:r>
                <a:rPr lang="en">
                  <a:latin typeface="Times New Roman"/>
                  <a:ea typeface="Times New Roman"/>
                  <a:cs typeface="Times New Roman"/>
                  <a:sym typeface="Times New Roman"/>
                </a:rPr>
                <a:t>s(n)</a:t>
              </a:r>
              <a:r>
                <a:rPr lang="en"/>
                <a:t> is represented by an all-pole model</a:t>
              </a:r>
              <a:endParaRPr/>
            </a:p>
            <a:p>
              <a:pPr indent="-317500" lvl="0" marL="457200" rtl="0" algn="l">
                <a:spcBef>
                  <a:spcPts val="0"/>
                </a:spcBef>
                <a:spcAft>
                  <a:spcPts val="0"/>
                </a:spcAft>
                <a:buSzPts val="1400"/>
                <a:buChar char="●"/>
              </a:pPr>
              <a:r>
                <a:rPr lang="en"/>
                <a:t>Mapped onto a Hankel matrix </a:t>
              </a:r>
              <a:r>
                <a:rPr i="1" lang="en">
                  <a:solidFill>
                    <a:schemeClr val="dk1"/>
                  </a:solidFill>
                  <a:latin typeface="Times New Roman"/>
                  <a:ea typeface="Times New Roman"/>
                  <a:cs typeface="Times New Roman"/>
                  <a:sym typeface="Times New Roman"/>
                </a:rPr>
                <a:t>H</a:t>
              </a:r>
              <a:r>
                <a:rPr i="1" lang="en" sz="1200">
                  <a:solidFill>
                    <a:schemeClr val="dk1"/>
                  </a:solidFill>
                  <a:latin typeface="Times New Roman"/>
                  <a:ea typeface="Times New Roman"/>
                  <a:cs typeface="Times New Roman"/>
                  <a:sym typeface="Times New Roman"/>
                </a:rPr>
                <a:t>s</a:t>
              </a:r>
              <a:endParaRPr/>
            </a:p>
            <a:p>
              <a:pPr indent="-317500" lvl="0" marL="457200" rtl="0" algn="l">
                <a:spcBef>
                  <a:spcPts val="0"/>
                </a:spcBef>
                <a:spcAft>
                  <a:spcPts val="0"/>
                </a:spcAft>
                <a:buSzPts val="1400"/>
                <a:buChar char="●"/>
              </a:pPr>
              <a:r>
                <a:rPr lang="en"/>
                <a:t>Hankel matrix has rank at most </a:t>
              </a:r>
              <a:r>
                <a:rPr lang="en">
                  <a:latin typeface="Times New Roman"/>
                  <a:ea typeface="Times New Roman"/>
                  <a:cs typeface="Times New Roman"/>
                  <a:sym typeface="Times New Roman"/>
                </a:rPr>
                <a:t>min{L,M}</a:t>
              </a:r>
              <a:r>
                <a:rPr baseline="30000" lang="en" sz="1800">
                  <a:solidFill>
                    <a:schemeClr val="dk2"/>
                  </a:solidFill>
                </a:rPr>
                <a:t>1</a:t>
              </a:r>
              <a:endParaRPr/>
            </a:p>
          </p:txBody>
        </p:sp>
        <p:sp>
          <p:nvSpPr>
            <p:cNvPr id="112" name="Google Shape;112;p19"/>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Discrete-time signals that can be modeled as linear combination of exponentials</a:t>
              </a:r>
              <a:endParaRPr>
                <a:solidFill>
                  <a:schemeClr val="lt1"/>
                </a:solidFill>
              </a:endParaRPr>
            </a:p>
          </p:txBody>
        </p:sp>
      </p:grpSp>
      <p:sp>
        <p:nvSpPr>
          <p:cNvPr id="113" name="Google Shape;113;p19"/>
          <p:cNvSpPr txBox="1"/>
          <p:nvPr>
            <p:ph idx="1" type="body"/>
          </p:nvPr>
        </p:nvSpPr>
        <p:spPr>
          <a:xfrm>
            <a:off x="311700" y="4230575"/>
            <a:ext cx="8181900" cy="605100"/>
          </a:xfrm>
          <a:prstGeom prst="rect">
            <a:avLst/>
          </a:prstGeom>
        </p:spPr>
        <p:txBody>
          <a:bodyPr anchorCtr="0" anchor="b" bIns="91425" lIns="91425" spcFirstLastPara="1" rIns="91425" wrap="square" tIns="91425">
            <a:normAutofit lnSpcReduction="20000"/>
          </a:bodyPr>
          <a:lstStyle/>
          <a:p>
            <a:pPr indent="0" lvl="0" marL="0" rtl="0" algn="l">
              <a:spcBef>
                <a:spcPts val="0"/>
              </a:spcBef>
              <a:spcAft>
                <a:spcPts val="1200"/>
              </a:spcAft>
              <a:buNone/>
            </a:pPr>
            <a:r>
              <a:rPr baseline="30000" lang="en" sz="1400"/>
              <a:t>1</a:t>
            </a:r>
            <a:r>
              <a:rPr lang="en" sz="1400"/>
              <a:t>D. L. Boley, et. al (1997): “Vandermonde factorization of a Hankel matrix,” in Proc. Workshop Scientific Comput.</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Low-rank Hankel source model</a:t>
            </a:r>
            <a:endParaRPr/>
          </a:p>
        </p:txBody>
      </p:sp>
      <p:sp>
        <p:nvSpPr>
          <p:cNvPr id="119" name="Google Shape;119;p20"/>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20" name="Google Shape;120;p20"/>
          <p:cNvGrpSpPr/>
          <p:nvPr/>
        </p:nvGrpSpPr>
        <p:grpSpPr>
          <a:xfrm>
            <a:off x="481050" y="712925"/>
            <a:ext cx="8181900" cy="968150"/>
            <a:chOff x="481050" y="1017725"/>
            <a:chExt cx="8181900" cy="968150"/>
          </a:xfrm>
        </p:grpSpPr>
        <p:sp>
          <p:nvSpPr>
            <p:cNvPr id="121" name="Google Shape;121;p20"/>
            <p:cNvSpPr/>
            <p:nvPr/>
          </p:nvSpPr>
          <p:spPr>
            <a:xfrm>
              <a:off x="481050" y="1152475"/>
              <a:ext cx="8181900" cy="8334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Since the sources can be expressed as low-rank Hankel matrices, the signal separation can be performed via BTD.</a:t>
              </a:r>
              <a:endParaRPr/>
            </a:p>
          </p:txBody>
        </p:sp>
        <p:sp>
          <p:nvSpPr>
            <p:cNvPr id="122" name="Google Shape;122;p20"/>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Hankel Matrix and Vandermonde Decomposition:</a:t>
              </a:r>
              <a:endParaRPr>
                <a:solidFill>
                  <a:schemeClr val="lt1"/>
                </a:solidFill>
              </a:endParaRPr>
            </a:p>
          </p:txBody>
        </p:sp>
      </p:grpSp>
      <p:pic>
        <p:nvPicPr>
          <p:cNvPr id="123" name="Google Shape;123;p20"/>
          <p:cNvPicPr preferRelativeResize="0"/>
          <p:nvPr/>
        </p:nvPicPr>
        <p:blipFill>
          <a:blip r:embed="rId3">
            <a:alphaModFix/>
          </a:blip>
          <a:stretch>
            <a:fillRect/>
          </a:stretch>
        </p:blipFill>
        <p:spPr>
          <a:xfrm>
            <a:off x="654550" y="1769625"/>
            <a:ext cx="3184374" cy="2507399"/>
          </a:xfrm>
          <a:prstGeom prst="rect">
            <a:avLst/>
          </a:prstGeom>
          <a:noFill/>
          <a:ln cap="flat" cmpd="sng" w="9525">
            <a:solidFill>
              <a:schemeClr val="dk2"/>
            </a:solidFill>
            <a:prstDash val="dot"/>
            <a:round/>
            <a:headEnd len="sm" w="sm" type="none"/>
            <a:tailEnd len="sm" w="sm" type="none"/>
          </a:ln>
        </p:spPr>
      </p:pic>
      <p:pic>
        <p:nvPicPr>
          <p:cNvPr id="124" name="Google Shape;124;p20"/>
          <p:cNvPicPr preferRelativeResize="0"/>
          <p:nvPr/>
        </p:nvPicPr>
        <p:blipFill>
          <a:blip r:embed="rId4">
            <a:alphaModFix/>
          </a:blip>
          <a:stretch>
            <a:fillRect/>
          </a:stretch>
        </p:blipFill>
        <p:spPr>
          <a:xfrm>
            <a:off x="5030325" y="2215076"/>
            <a:ext cx="3273005" cy="428150"/>
          </a:xfrm>
          <a:prstGeom prst="rect">
            <a:avLst/>
          </a:prstGeom>
          <a:noFill/>
          <a:ln>
            <a:noFill/>
          </a:ln>
        </p:spPr>
      </p:pic>
      <p:pic>
        <p:nvPicPr>
          <p:cNvPr id="125" name="Google Shape;125;p20"/>
          <p:cNvPicPr preferRelativeResize="0"/>
          <p:nvPr/>
        </p:nvPicPr>
        <p:blipFill rotWithShape="1">
          <a:blip r:embed="rId5">
            <a:alphaModFix/>
          </a:blip>
          <a:srcRect b="0" l="0" r="1652" t="0"/>
          <a:stretch/>
        </p:blipFill>
        <p:spPr>
          <a:xfrm>
            <a:off x="4359500" y="3071825"/>
            <a:ext cx="4614649" cy="1049100"/>
          </a:xfrm>
          <a:prstGeom prst="rect">
            <a:avLst/>
          </a:prstGeom>
          <a:noFill/>
          <a:ln>
            <a:noFill/>
          </a:ln>
        </p:spPr>
      </p:pic>
      <p:sp>
        <p:nvSpPr>
          <p:cNvPr id="126" name="Google Shape;126;p20"/>
          <p:cNvSpPr txBox="1"/>
          <p:nvPr>
            <p:ph idx="1"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a:t>
            </a:r>
            <a:r>
              <a:rPr lang="en" sz="1400"/>
              <a:t>Hankel mapping.</a:t>
            </a:r>
            <a:endParaRPr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 Separation of linear mixture via BTD</a:t>
            </a:r>
            <a:endParaRPr/>
          </a:p>
        </p:txBody>
      </p:sp>
      <p:sp>
        <p:nvSpPr>
          <p:cNvPr id="132" name="Google Shape;132;p21"/>
          <p:cNvSpPr txBox="1"/>
          <p:nvPr>
            <p:ph idx="12" type="sldNum"/>
          </p:nvPr>
        </p:nvSpPr>
        <p:spPr>
          <a:xfrm>
            <a:off x="8104075" y="4917150"/>
            <a:ext cx="1039800" cy="22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grpSp>
        <p:nvGrpSpPr>
          <p:cNvPr id="133" name="Google Shape;133;p21"/>
          <p:cNvGrpSpPr/>
          <p:nvPr/>
        </p:nvGrpSpPr>
        <p:grpSpPr>
          <a:xfrm>
            <a:off x="481050" y="712925"/>
            <a:ext cx="8181900" cy="968150"/>
            <a:chOff x="481050" y="1017725"/>
            <a:chExt cx="8181900" cy="968150"/>
          </a:xfrm>
        </p:grpSpPr>
        <p:sp>
          <p:nvSpPr>
            <p:cNvPr id="134" name="Google Shape;134;p21"/>
            <p:cNvSpPr/>
            <p:nvPr/>
          </p:nvSpPr>
          <p:spPr>
            <a:xfrm>
              <a:off x="481050" y="1152475"/>
              <a:ext cx="8181900" cy="833400"/>
            </a:xfrm>
            <a:prstGeom prst="flowChartAlternateProcess">
              <a:avLst/>
            </a:prstGeom>
            <a:solidFill>
              <a:srgbClr val="C9DAF8"/>
            </a:solidFill>
            <a:ln cap="flat" cmpd="sng" w="9525">
              <a:solidFill>
                <a:schemeClr val="dk2"/>
              </a:solidFill>
              <a:prstDash val="solid"/>
              <a:round/>
              <a:headEnd len="sm" w="sm" type="none"/>
              <a:tailEnd len="sm" w="sm" type="none"/>
            </a:ln>
          </p:spPr>
          <p:txBody>
            <a:bodyPr anchorCtr="0" anchor="b" bIns="91425" lIns="91425" spcFirstLastPara="1" rIns="91425" wrap="square" tIns="91425">
              <a:noAutofit/>
            </a:bodyPr>
            <a:lstStyle/>
            <a:p>
              <a:pPr indent="-317500" lvl="0" marL="457200" rtl="0" algn="l">
                <a:spcBef>
                  <a:spcPts val="0"/>
                </a:spcBef>
                <a:spcAft>
                  <a:spcPts val="0"/>
                </a:spcAft>
                <a:buSzPts val="1400"/>
                <a:buChar char="●"/>
              </a:pPr>
              <a:r>
                <a:rPr lang="en"/>
                <a:t>Each observed signal </a:t>
              </a:r>
              <a:r>
                <a:rPr lang="en">
                  <a:latin typeface="Times New Roman"/>
                  <a:ea typeface="Times New Roman"/>
                  <a:cs typeface="Times New Roman"/>
                  <a:sym typeface="Times New Roman"/>
                </a:rPr>
                <a:t>(</a:t>
              </a:r>
              <a:r>
                <a:rPr b="1" lang="en">
                  <a:latin typeface="Times New Roman"/>
                  <a:ea typeface="Times New Roman"/>
                  <a:cs typeface="Times New Roman"/>
                  <a:sym typeface="Times New Roman"/>
                </a:rPr>
                <a:t>Y</a:t>
              </a:r>
              <a:r>
                <a:rPr lang="en">
                  <a:latin typeface="Times New Roman"/>
                  <a:ea typeface="Times New Roman"/>
                  <a:cs typeface="Times New Roman"/>
                  <a:sym typeface="Times New Roman"/>
                </a:rPr>
                <a:t>) </a:t>
              </a:r>
              <a:r>
                <a:rPr lang="en"/>
                <a:t>is mapped onto a structured Hankel Matrix</a:t>
              </a:r>
              <a:endParaRPr/>
            </a:p>
            <a:p>
              <a:pPr indent="-317500" lvl="0" marL="457200" rtl="0" algn="l">
                <a:spcBef>
                  <a:spcPts val="0"/>
                </a:spcBef>
                <a:spcAft>
                  <a:spcPts val="0"/>
                </a:spcAft>
                <a:buSzPts val="1400"/>
                <a:buChar char="●"/>
              </a:pPr>
              <a:r>
                <a:rPr lang="en"/>
                <a:t>Where we stack each these matrices in the 3rd-mode of the tensor data </a:t>
              </a:r>
              <a:r>
                <a:rPr i="1" lang="en">
                  <a:latin typeface="Times New Roman"/>
                  <a:ea typeface="Times New Roman"/>
                  <a:cs typeface="Times New Roman"/>
                  <a:sym typeface="Times New Roman"/>
                </a:rPr>
                <a:t>(M x M x K)</a:t>
              </a:r>
              <a:endParaRPr i="1">
                <a:latin typeface="Times New Roman"/>
                <a:ea typeface="Times New Roman"/>
                <a:cs typeface="Times New Roman"/>
                <a:sym typeface="Times New Roman"/>
              </a:endParaRPr>
            </a:p>
          </p:txBody>
        </p:sp>
        <p:sp>
          <p:nvSpPr>
            <p:cNvPr id="135" name="Google Shape;135;p21"/>
            <p:cNvSpPr/>
            <p:nvPr/>
          </p:nvSpPr>
          <p:spPr>
            <a:xfrm>
              <a:off x="481050" y="1017725"/>
              <a:ext cx="8181900" cy="272400"/>
            </a:xfrm>
            <a:prstGeom prst="round2SameRect">
              <a:avLst>
                <a:gd fmla="val 16667" name="adj1"/>
                <a:gd fmla="val 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Spatial diversity plays an essential role on source estimation</a:t>
              </a:r>
              <a:endParaRPr>
                <a:solidFill>
                  <a:schemeClr val="lt1"/>
                </a:solidFill>
              </a:endParaRPr>
            </a:p>
          </p:txBody>
        </p:sp>
      </p:grpSp>
      <p:grpSp>
        <p:nvGrpSpPr>
          <p:cNvPr id="136" name="Google Shape;136;p21"/>
          <p:cNvGrpSpPr/>
          <p:nvPr/>
        </p:nvGrpSpPr>
        <p:grpSpPr>
          <a:xfrm>
            <a:off x="2366000" y="1804804"/>
            <a:ext cx="4411982" cy="2670260"/>
            <a:chOff x="2167388" y="1133963"/>
            <a:chExt cx="4809224" cy="2875576"/>
          </a:xfrm>
        </p:grpSpPr>
        <p:pic>
          <p:nvPicPr>
            <p:cNvPr id="137" name="Google Shape;137;p21"/>
            <p:cNvPicPr preferRelativeResize="0"/>
            <p:nvPr/>
          </p:nvPicPr>
          <p:blipFill>
            <a:blip r:embed="rId3">
              <a:alphaModFix/>
            </a:blip>
            <a:stretch>
              <a:fillRect/>
            </a:stretch>
          </p:blipFill>
          <p:spPr>
            <a:xfrm>
              <a:off x="2167388" y="1133963"/>
              <a:ext cx="4809224" cy="2875576"/>
            </a:xfrm>
            <a:prstGeom prst="rect">
              <a:avLst/>
            </a:prstGeom>
            <a:noFill/>
            <a:ln cap="flat" cmpd="sng" w="9525">
              <a:solidFill>
                <a:schemeClr val="dk2"/>
              </a:solidFill>
              <a:prstDash val="dot"/>
              <a:round/>
              <a:headEnd len="sm" w="sm" type="none"/>
              <a:tailEnd len="sm" w="sm" type="none"/>
            </a:ln>
          </p:spPr>
        </p:pic>
        <p:sp>
          <p:nvSpPr>
            <p:cNvPr id="138" name="Google Shape;138;p21"/>
            <p:cNvSpPr/>
            <p:nvPr/>
          </p:nvSpPr>
          <p:spPr>
            <a:xfrm>
              <a:off x="2167400" y="2186000"/>
              <a:ext cx="428700" cy="2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2596100" y="1747850"/>
              <a:ext cx="567900" cy="2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3297250" y="1319225"/>
              <a:ext cx="489600" cy="2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p:nvPr/>
          </p:nvSpPr>
          <p:spPr>
            <a:xfrm>
              <a:off x="6547900" y="3405200"/>
              <a:ext cx="428700" cy="2001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21"/>
          <p:cNvSpPr txBox="1"/>
          <p:nvPr>
            <p:ph idx="1" type="body"/>
          </p:nvPr>
        </p:nvSpPr>
        <p:spPr>
          <a:xfrm>
            <a:off x="311700" y="4230575"/>
            <a:ext cx="5998800" cy="605100"/>
          </a:xfrm>
          <a:prstGeom prst="rect">
            <a:avLst/>
          </a:prstGeom>
        </p:spPr>
        <p:txBody>
          <a:bodyPr anchorCtr="0" anchor="b" bIns="91425" lIns="91425" spcFirstLastPara="1" rIns="91425" wrap="square" tIns="91425">
            <a:normAutofit/>
          </a:bodyPr>
          <a:lstStyle/>
          <a:p>
            <a:pPr indent="0" lvl="0" marL="0" rtl="0" algn="l">
              <a:spcBef>
                <a:spcPts val="0"/>
              </a:spcBef>
              <a:spcAft>
                <a:spcPts val="1200"/>
              </a:spcAft>
              <a:buNone/>
            </a:pPr>
            <a:r>
              <a:rPr lang="en" sz="1400"/>
              <a:t>Figure : Tensor built of data Hankel matrices.</a:t>
            </a:r>
            <a:endParaRPr sz="14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